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686" r:id="rId2"/>
    <p:sldId id="620" r:id="rId3"/>
    <p:sldId id="687" r:id="rId4"/>
    <p:sldId id="718" r:id="rId5"/>
    <p:sldId id="719" r:id="rId6"/>
    <p:sldId id="688" r:id="rId7"/>
    <p:sldId id="689" r:id="rId8"/>
    <p:sldId id="694" r:id="rId9"/>
    <p:sldId id="695" r:id="rId10"/>
    <p:sldId id="696" r:id="rId11"/>
    <p:sldId id="697" r:id="rId12"/>
    <p:sldId id="693" r:id="rId13"/>
    <p:sldId id="698" r:id="rId14"/>
    <p:sldId id="716" r:id="rId15"/>
    <p:sldId id="699" r:id="rId16"/>
    <p:sldId id="701" r:id="rId17"/>
    <p:sldId id="702" r:id="rId18"/>
    <p:sldId id="703" r:id="rId19"/>
    <p:sldId id="704" r:id="rId20"/>
    <p:sldId id="705" r:id="rId21"/>
    <p:sldId id="706" r:id="rId22"/>
    <p:sldId id="707" r:id="rId23"/>
    <p:sldId id="717" r:id="rId24"/>
    <p:sldId id="720" r:id="rId25"/>
  </p:sldIdLst>
  <p:sldSz cx="12192000" cy="6858000"/>
  <p:notesSz cx="685800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initials="C"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512"/>
    <a:srgbClr val="4FC9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7584" autoAdjust="0"/>
  </p:normalViewPr>
  <p:slideViewPr>
    <p:cSldViewPr snapToGrid="0">
      <p:cViewPr varScale="1">
        <p:scale>
          <a:sx n="86" d="100"/>
          <a:sy n="86" d="100"/>
        </p:scale>
        <p:origin x="1470" y="84"/>
      </p:cViewPr>
      <p:guideLst/>
    </p:cSldViewPr>
  </p:slideViewPr>
  <p:outlineViewPr>
    <p:cViewPr>
      <p:scale>
        <a:sx n="33" d="100"/>
        <a:sy n="33" d="100"/>
      </p:scale>
      <p:origin x="0" y="-4896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5427"/>
          </a:xfrm>
          <a:prstGeom prst="rect">
            <a:avLst/>
          </a:prstGeom>
        </p:spPr>
        <p:txBody>
          <a:bodyPr vert="horz" lIns="96661" tIns="48331" rIns="96661" bIns="48331" rtlCol="0"/>
          <a:lstStyle>
            <a:lvl1pPr algn="l">
              <a:defRPr sz="1300"/>
            </a:lvl1pPr>
          </a:lstStyle>
          <a:p>
            <a:endParaRPr lang="fr-FR"/>
          </a:p>
        </p:txBody>
      </p:sp>
      <p:sp>
        <p:nvSpPr>
          <p:cNvPr id="3" name="Espace réservé de la date 2"/>
          <p:cNvSpPr>
            <a:spLocks noGrp="1"/>
          </p:cNvSpPr>
          <p:nvPr>
            <p:ph type="dt" idx="1"/>
          </p:nvPr>
        </p:nvSpPr>
        <p:spPr>
          <a:xfrm>
            <a:off x="3884613" y="0"/>
            <a:ext cx="2971800" cy="495427"/>
          </a:xfrm>
          <a:prstGeom prst="rect">
            <a:avLst/>
          </a:prstGeom>
        </p:spPr>
        <p:txBody>
          <a:bodyPr vert="horz" lIns="96661" tIns="48331" rIns="96661" bIns="48331" rtlCol="0"/>
          <a:lstStyle>
            <a:lvl1pPr algn="r">
              <a:defRPr sz="1300"/>
            </a:lvl1pPr>
          </a:lstStyle>
          <a:p>
            <a:fld id="{66AE9D11-3EB6-4D5F-8889-4675F9E72D6E}" type="datetimeFigureOut">
              <a:rPr lang="fr-FR" smtClean="0"/>
              <a:t>31/08/2025</a:t>
            </a:fld>
            <a:endParaRPr lang="fr-FR"/>
          </a:p>
        </p:txBody>
      </p:sp>
      <p:sp>
        <p:nvSpPr>
          <p:cNvPr id="4" name="Espace réservé de l'image des diapositives 3"/>
          <p:cNvSpPr>
            <a:spLocks noGrp="1" noRot="1" noChangeAspect="1"/>
          </p:cNvSpPr>
          <p:nvPr>
            <p:ph type="sldImg" idx="2"/>
          </p:nvPr>
        </p:nvSpPr>
        <p:spPr>
          <a:xfrm>
            <a:off x="466725" y="1233488"/>
            <a:ext cx="5924550" cy="3333750"/>
          </a:xfrm>
          <a:prstGeom prst="rect">
            <a:avLst/>
          </a:prstGeom>
          <a:noFill/>
          <a:ln w="12700">
            <a:solidFill>
              <a:prstClr val="black"/>
            </a:solidFill>
          </a:ln>
        </p:spPr>
        <p:txBody>
          <a:bodyPr vert="horz" lIns="96661" tIns="48331" rIns="96661" bIns="48331" rtlCol="0" anchor="ctr"/>
          <a:lstStyle/>
          <a:p>
            <a:endParaRPr lang="fr-FR"/>
          </a:p>
        </p:txBody>
      </p:sp>
      <p:sp>
        <p:nvSpPr>
          <p:cNvPr id="5" name="Espace réservé des notes 4"/>
          <p:cNvSpPr>
            <a:spLocks noGrp="1"/>
          </p:cNvSpPr>
          <p:nvPr>
            <p:ph type="body" sz="quarter" idx="3"/>
          </p:nvPr>
        </p:nvSpPr>
        <p:spPr>
          <a:xfrm>
            <a:off x="685800" y="4751983"/>
            <a:ext cx="5486400" cy="3887986"/>
          </a:xfrm>
          <a:prstGeom prst="rect">
            <a:avLst/>
          </a:prstGeom>
        </p:spPr>
        <p:txBody>
          <a:bodyPr vert="horz" lIns="96661" tIns="48331" rIns="96661" bIns="48331"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8824"/>
            <a:ext cx="2971800" cy="495426"/>
          </a:xfrm>
          <a:prstGeom prst="rect">
            <a:avLst/>
          </a:prstGeom>
        </p:spPr>
        <p:txBody>
          <a:bodyPr vert="horz" lIns="96661" tIns="48331" rIns="96661" bIns="4833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84613" y="9378824"/>
            <a:ext cx="2971800" cy="495426"/>
          </a:xfrm>
          <a:prstGeom prst="rect">
            <a:avLst/>
          </a:prstGeom>
        </p:spPr>
        <p:txBody>
          <a:bodyPr vert="horz" lIns="96661" tIns="48331" rIns="96661" bIns="48331" rtlCol="0" anchor="b"/>
          <a:lstStyle>
            <a:lvl1pPr algn="r">
              <a:defRPr sz="1300"/>
            </a:lvl1pPr>
          </a:lstStyle>
          <a:p>
            <a:fld id="{AC3F602B-AB83-4CF5-8DD3-1B07F0AF82F2}" type="slidenum">
              <a:rPr lang="fr-FR" smtClean="0"/>
              <a:t>‹N°›</a:t>
            </a:fld>
            <a:endParaRPr lang="fr-FR"/>
          </a:p>
        </p:txBody>
      </p:sp>
    </p:spTree>
    <p:extLst>
      <p:ext uri="{BB962C8B-B14F-4D97-AF65-F5344CB8AC3E}">
        <p14:creationId xmlns:p14="http://schemas.microsoft.com/office/powerpoint/2010/main" val="2739451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890C36C-484A-4867-BC29-6B09F7C372A6}" type="slidenum">
              <a:rPr lang="fr-FR" smtClean="0"/>
              <a:pPr/>
              <a:t>1</a:t>
            </a:fld>
            <a:endParaRPr lang="fr-FR"/>
          </a:p>
        </p:txBody>
      </p:sp>
    </p:spTree>
    <p:extLst>
      <p:ext uri="{BB962C8B-B14F-4D97-AF65-F5344CB8AC3E}">
        <p14:creationId xmlns:p14="http://schemas.microsoft.com/office/powerpoint/2010/main" val="279685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a:t>
            </a:r>
            <a:r>
              <a:rPr lang="fr-FR" baseline="0" dirty="0"/>
              <a:t> : des questions sur les types de données sont dans le QCM1. Faut-il les </a:t>
            </a:r>
            <a:r>
              <a:rPr lang="fr-FR" baseline="0"/>
              <a:t>déplacer après ce CM ?</a:t>
            </a:r>
            <a:endParaRPr lang="fr-FR"/>
          </a:p>
        </p:txBody>
      </p:sp>
      <p:sp>
        <p:nvSpPr>
          <p:cNvPr id="4" name="Espace réservé du numéro de diapositive 3"/>
          <p:cNvSpPr>
            <a:spLocks noGrp="1"/>
          </p:cNvSpPr>
          <p:nvPr>
            <p:ph type="sldNum" sz="quarter" idx="10"/>
          </p:nvPr>
        </p:nvSpPr>
        <p:spPr/>
        <p:txBody>
          <a:bodyPr/>
          <a:lstStyle/>
          <a:p>
            <a:fld id="{AC3F602B-AB83-4CF5-8DD3-1B07F0AF82F2}" type="slidenum">
              <a:rPr lang="fr-FR" smtClean="0"/>
              <a:t>2</a:t>
            </a:fld>
            <a:endParaRPr lang="fr-FR"/>
          </a:p>
        </p:txBody>
      </p:sp>
    </p:spTree>
    <p:extLst>
      <p:ext uri="{BB962C8B-B14F-4D97-AF65-F5344CB8AC3E}">
        <p14:creationId xmlns:p14="http://schemas.microsoft.com/office/powerpoint/2010/main" val="282813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Cette partie du cours vous est utile pour compléter l’analyse externe de votre corpus de cartes (vocabulaire à mobiliser)</a:t>
            </a:r>
            <a:endParaRPr lang="fr-FR" dirty="0"/>
          </a:p>
        </p:txBody>
      </p:sp>
      <p:sp>
        <p:nvSpPr>
          <p:cNvPr id="4" name="Espace réservé du numéro de diapositive 3"/>
          <p:cNvSpPr>
            <a:spLocks noGrp="1"/>
          </p:cNvSpPr>
          <p:nvPr>
            <p:ph type="sldNum" sz="quarter" idx="5"/>
          </p:nvPr>
        </p:nvSpPr>
        <p:spPr/>
        <p:txBody>
          <a:bodyPr/>
          <a:lstStyle/>
          <a:p>
            <a:fld id="{3890C36C-484A-4867-BC29-6B09F7C372A6}" type="slidenum">
              <a:rPr lang="fr-FR" smtClean="0"/>
              <a:pPr/>
              <a:t>14</a:t>
            </a:fld>
            <a:endParaRPr lang="fr-FR"/>
          </a:p>
        </p:txBody>
      </p:sp>
    </p:spTree>
    <p:extLst>
      <p:ext uri="{BB962C8B-B14F-4D97-AF65-F5344CB8AC3E}">
        <p14:creationId xmlns:p14="http://schemas.microsoft.com/office/powerpoint/2010/main" val="4267303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buFont typeface="Wingdings 2" panose="05020102010507070707" pitchFamily="18" charset="2"/>
              <a:buNone/>
            </a:pPr>
            <a:r>
              <a:rPr lang="fr-FR" dirty="0" smtClean="0"/>
              <a:t>NB. Quelque soit le type de jointures (</a:t>
            </a:r>
            <a:r>
              <a:rPr lang="fr-FR" i="1" dirty="0" smtClean="0"/>
              <a:t>attributaires ou spatiales),</a:t>
            </a:r>
            <a:r>
              <a:rPr lang="fr-FR" dirty="0" smtClean="0"/>
              <a:t>l’</a:t>
            </a:r>
            <a:r>
              <a:rPr lang="fr-FR" b="1" dirty="0" smtClean="0"/>
              <a:t>objectif </a:t>
            </a:r>
            <a:r>
              <a:rPr lang="fr-FR" dirty="0" smtClean="0"/>
              <a:t>est le même =&gt; </a:t>
            </a:r>
            <a:r>
              <a:rPr lang="fr-FR" b="1" dirty="0" smtClean="0"/>
              <a:t>ajouter dans une table attributaire des champs provenant d’une autre table.</a:t>
            </a:r>
            <a:br>
              <a:rPr lang="fr-FR" b="1" dirty="0" smtClean="0"/>
            </a:br>
            <a:r>
              <a:rPr lang="fr-FR" altLang="fr-FR" sz="1200" dirty="0" smtClean="0"/>
              <a:t>La jointure fonctionne, si et seulement si, ces deux tables ont un </a:t>
            </a:r>
            <a:r>
              <a:rPr lang="fr-FR" altLang="fr-FR" sz="1200" b="1" dirty="0" smtClean="0"/>
              <a:t>champ identique qui identifie de manière unique chaque enregistrement </a:t>
            </a:r>
          </a:p>
          <a:p>
            <a:pPr eaLnBrk="1" hangingPunct="1">
              <a:buFont typeface="Wingdings 2" panose="05020102010507070707" pitchFamily="18" charset="2"/>
              <a:buNone/>
            </a:pPr>
            <a:r>
              <a:rPr lang="fr-FR" altLang="fr-FR" sz="1200" dirty="0" smtClean="0"/>
              <a:t>	 - Ce sont les attributs du champ qui doivent être identiques (le nom du champ peut être différent</a:t>
            </a:r>
          </a:p>
          <a:p>
            <a:pPr>
              <a:buNone/>
            </a:pPr>
            <a:r>
              <a:rPr lang="fr-FR" altLang="fr-FR" sz="1200" dirty="0" smtClean="0"/>
              <a:t>	- L’identifiant doit bien être différent pour chaque enregistrement (on parle d’identifiant unique) et permettre donc d’identifier sans équivoque un enregistrement (c’est généralement un code connu / reconnu / établi)</a:t>
            </a:r>
          </a:p>
          <a:p>
            <a:pPr>
              <a:buNone/>
            </a:pPr>
            <a:r>
              <a:rPr lang="fr-FR" altLang="fr-FR" sz="1200" dirty="0" smtClean="0"/>
              <a:t>	 - Le type de champ (texte, entier, réel…) doit être identique dans la table cible et dans la table jointe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smtClean="0"/>
          </a:p>
          <a:p>
            <a:endParaRPr lang="fr-FR" dirty="0"/>
          </a:p>
        </p:txBody>
      </p:sp>
      <p:sp>
        <p:nvSpPr>
          <p:cNvPr id="4" name="Espace réservé du numéro de diapositive 3"/>
          <p:cNvSpPr>
            <a:spLocks noGrp="1"/>
          </p:cNvSpPr>
          <p:nvPr>
            <p:ph type="sldNum" sz="quarter" idx="10"/>
          </p:nvPr>
        </p:nvSpPr>
        <p:spPr/>
        <p:txBody>
          <a:bodyPr/>
          <a:lstStyle/>
          <a:p>
            <a:fld id="{AC3F602B-AB83-4CF5-8DD3-1B07F0AF82F2}" type="slidenum">
              <a:rPr lang="fr-FR" smtClean="0"/>
              <a:t>15</a:t>
            </a:fld>
            <a:endParaRPr lang="fr-FR"/>
          </a:p>
        </p:txBody>
      </p:sp>
    </p:spTree>
    <p:extLst>
      <p:ext uri="{BB962C8B-B14F-4D97-AF65-F5344CB8AC3E}">
        <p14:creationId xmlns:p14="http://schemas.microsoft.com/office/powerpoint/2010/main" val="2232916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1E6B3EE-366D-4312-B53D-3A20692455AE}" type="datetime1">
              <a:rPr lang="fr-FR" smtClean="0"/>
              <a:t>31/08/2025</a:t>
            </a:fld>
            <a:endParaRPr lang="fr-FR"/>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fr-F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B5BA80E9-709C-4E6C-9EBE-5989DC4CFD58}" type="slidenum">
              <a:rPr lang="fr-FR" smtClean="0"/>
              <a:t>‹N°›</a:t>
            </a:fld>
            <a:endParaRPr lang="fr-FR"/>
          </a:p>
        </p:txBody>
      </p:sp>
    </p:spTree>
    <p:extLst>
      <p:ext uri="{BB962C8B-B14F-4D97-AF65-F5344CB8AC3E}">
        <p14:creationId xmlns:p14="http://schemas.microsoft.com/office/powerpoint/2010/main" val="2176168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C8B1D76-9EF3-42EC-994C-101AC60062E5}" type="datetime1">
              <a:rPr lang="fr-FR" smtClean="0"/>
              <a:t>31/08/2025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5BA80E9-709C-4E6C-9EBE-5989DC4CFD58}" type="slidenum">
              <a:rPr lang="fr-FR" smtClean="0"/>
              <a:t>‹N°›</a:t>
            </a:fld>
            <a:endParaRPr lang="fr-FR"/>
          </a:p>
        </p:txBody>
      </p:sp>
    </p:spTree>
    <p:extLst>
      <p:ext uri="{BB962C8B-B14F-4D97-AF65-F5344CB8AC3E}">
        <p14:creationId xmlns:p14="http://schemas.microsoft.com/office/powerpoint/2010/main" val="137957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DCB6767-A309-41DC-BFE8-1589233E9031}" type="datetime1">
              <a:rPr lang="fr-FR" smtClean="0"/>
              <a:t>31/08/2025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5BA80E9-709C-4E6C-9EBE-5989DC4CFD58}" type="slidenum">
              <a:rPr lang="fr-FR" smtClean="0"/>
              <a:t>‹N°›</a:t>
            </a:fld>
            <a:endParaRPr lang="fr-FR"/>
          </a:p>
        </p:txBody>
      </p:sp>
    </p:spTree>
    <p:extLst>
      <p:ext uri="{BB962C8B-B14F-4D97-AF65-F5344CB8AC3E}">
        <p14:creationId xmlns:p14="http://schemas.microsoft.com/office/powerpoint/2010/main" val="2020663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709612" y="202570"/>
            <a:ext cx="10772775" cy="877565"/>
          </a:xfrm>
        </p:spPr>
        <p:txBody>
          <a:bodyPr>
            <a:normAutofit/>
          </a:bodyPr>
          <a:lstStyle>
            <a:lvl1pPr>
              <a:defRPr lang="fr-FR" sz="4400" b="1" kern="1200" spc="-120" baseline="0" dirty="0" smtClean="0">
                <a:solidFill>
                  <a:schemeClr val="tx2">
                    <a:lumMod val="75000"/>
                    <a:lumOff val="25000"/>
                  </a:schemeClr>
                </a:solidFill>
                <a:latin typeface="+mj-lt"/>
                <a:ea typeface="+mj-ea"/>
                <a:cs typeface="+mj-cs"/>
              </a:defRPr>
            </a:lvl1pPr>
          </a:lstStyle>
          <a:p>
            <a:r>
              <a:rPr lang="fr-FR" dirty="0"/>
              <a:t>Modifiez le style du titre</a:t>
            </a:r>
            <a:endParaRPr lang="en-US" dirty="0"/>
          </a:p>
        </p:txBody>
      </p:sp>
      <p:sp>
        <p:nvSpPr>
          <p:cNvPr id="3" name="Content Placeholder 2"/>
          <p:cNvSpPr>
            <a:spLocks noGrp="1"/>
          </p:cNvSpPr>
          <p:nvPr>
            <p:ph idx="1"/>
          </p:nvPr>
        </p:nvSpPr>
        <p:spPr>
          <a:xfrm>
            <a:off x="676656" y="1222386"/>
            <a:ext cx="10753725" cy="5506660"/>
          </a:xfrm>
        </p:spPr>
        <p:txBody>
          <a:bodyPr>
            <a:noAutofit/>
          </a:bodyPr>
          <a:lstStyle>
            <a:lvl1pPr marL="3175" indent="-3175">
              <a:spcBef>
                <a:spcPts val="1800"/>
              </a:spcBef>
              <a:defRPr lang="fr-FR" sz="2800" kern="1200" spc="-120" baseline="0" dirty="0" smtClean="0">
                <a:solidFill>
                  <a:schemeClr val="tx2">
                    <a:lumMod val="75000"/>
                    <a:lumOff val="25000"/>
                  </a:schemeClr>
                </a:solidFill>
                <a:latin typeface="+mj-lt"/>
                <a:ea typeface="+mj-ea"/>
                <a:cs typeface="+mj-cs"/>
              </a:defRPr>
            </a:lvl1pPr>
            <a:lvl2pPr marL="347472" indent="-342900">
              <a:buFont typeface="Arial" panose="020B0604020202020204" pitchFamily="34" charset="0"/>
              <a:buChar char="•"/>
              <a:defRPr lang="fr-FR" sz="2400" kern="1200" spc="-120" baseline="0" dirty="0" smtClean="0">
                <a:solidFill>
                  <a:schemeClr val="tx2">
                    <a:lumMod val="75000"/>
                    <a:lumOff val="25000"/>
                  </a:schemeClr>
                </a:solidFill>
                <a:latin typeface="+mj-lt"/>
                <a:ea typeface="+mj-ea"/>
                <a:cs typeface="+mj-cs"/>
              </a:defRPr>
            </a:lvl2pPr>
            <a:lvl3pPr>
              <a:defRPr lang="fr-FR" sz="2000" kern="1200" spc="-120" baseline="0" dirty="0" smtClean="0">
                <a:solidFill>
                  <a:schemeClr val="tx2">
                    <a:lumMod val="75000"/>
                    <a:lumOff val="25000"/>
                  </a:schemeClr>
                </a:solidFill>
                <a:latin typeface="+mj-lt"/>
                <a:ea typeface="+mj-ea"/>
                <a:cs typeface="+mj-cs"/>
              </a:defRPr>
            </a:lvl3pPr>
            <a:lvl4pPr>
              <a:defRPr lang="fr-FR" sz="1800" kern="1200" spc="-120" baseline="0" dirty="0" smtClean="0">
                <a:solidFill>
                  <a:schemeClr val="tx2">
                    <a:lumMod val="75000"/>
                    <a:lumOff val="25000"/>
                  </a:schemeClr>
                </a:solidFill>
                <a:latin typeface="+mj-lt"/>
                <a:ea typeface="+mj-ea"/>
                <a:cs typeface="+mj-cs"/>
              </a:defRPr>
            </a:lvl4pPr>
            <a:lvl5pPr>
              <a:defRPr lang="en-US" sz="1800" kern="1200" spc="-120" baseline="0" dirty="0">
                <a:solidFill>
                  <a:schemeClr val="tx2">
                    <a:lumMod val="75000"/>
                    <a:lumOff val="25000"/>
                  </a:schemeClr>
                </a:solidFill>
                <a:latin typeface="+mj-lt"/>
                <a:ea typeface="+mj-ea"/>
                <a:cs typeface="+mj-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A266E0D8-0B43-4CFD-89D7-1B1A60E32704}" type="datetime1">
              <a:rPr lang="fr-FR" smtClean="0"/>
              <a:t>31/08/2025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9203542" y="5964412"/>
            <a:ext cx="2926080" cy="906885"/>
          </a:xfrm>
        </p:spPr>
        <p:txBody>
          <a:bodyPr/>
          <a:lstStyle>
            <a:lvl1pPr>
              <a:defRPr sz="3200">
                <a:solidFill>
                  <a:schemeClr val="tx2">
                    <a:lumMod val="75000"/>
                    <a:lumOff val="25000"/>
                    <a:alpha val="25000"/>
                  </a:schemeClr>
                </a:solidFill>
              </a:defRPr>
            </a:lvl1pPr>
          </a:lstStyle>
          <a:p>
            <a:fld id="{B5BA80E9-709C-4E6C-9EBE-5989DC4CFD58}" type="slidenum">
              <a:rPr lang="fr-FR" smtClean="0"/>
              <a:pPr/>
              <a:t>‹N°›</a:t>
            </a:fld>
            <a:endParaRPr lang="fr-FR" dirty="0"/>
          </a:p>
        </p:txBody>
      </p:sp>
    </p:spTree>
    <p:extLst>
      <p:ext uri="{BB962C8B-B14F-4D97-AF65-F5344CB8AC3E}">
        <p14:creationId xmlns:p14="http://schemas.microsoft.com/office/powerpoint/2010/main" val="486102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4800" b="1" baseline="0">
                <a:solidFill>
                  <a:schemeClr val="tx2">
                    <a:lumMod val="75000"/>
                    <a:lumOff val="25000"/>
                  </a:schemeClr>
                </a:solidFill>
              </a:defRPr>
            </a:lvl1pPr>
          </a:lstStyle>
          <a:p>
            <a:r>
              <a:rPr lang="fr-FR" dirty="0"/>
              <a:t>Modifiez le style du titre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2">
                    <a:lumMod val="75000"/>
                    <a:lumOff val="2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p>
            <a:fld id="{3B222DC0-5B0B-4901-BF82-537989CC840F}" type="datetime1">
              <a:rPr lang="fr-FR" smtClean="0"/>
              <a:t>31/08/2025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5BA80E9-709C-4E6C-9EBE-5989DC4CFD58}" type="slidenum">
              <a:rPr lang="fr-FR" smtClean="0"/>
              <a:t>‹N°›</a:t>
            </a:fld>
            <a:endParaRPr lang="fr-FR"/>
          </a:p>
        </p:txBody>
      </p:sp>
    </p:spTree>
    <p:extLst>
      <p:ext uri="{BB962C8B-B14F-4D97-AF65-F5344CB8AC3E}">
        <p14:creationId xmlns:p14="http://schemas.microsoft.com/office/powerpoint/2010/main" val="237427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76656" y="216953"/>
            <a:ext cx="10772775" cy="593005"/>
          </a:xfrm>
        </p:spPr>
        <p:txBody>
          <a:bodyPr>
            <a:noAutofit/>
          </a:bodyPr>
          <a:lstStyle>
            <a:lvl1pPr>
              <a:defRPr sz="4400" b="1">
                <a:solidFill>
                  <a:schemeClr val="tx2">
                    <a:lumMod val="75000"/>
                    <a:lumOff val="25000"/>
                  </a:schemeClr>
                </a:solidFill>
              </a:defRPr>
            </a:lvl1pPr>
          </a:lstStyle>
          <a:p>
            <a:r>
              <a:rPr lang="fr-FR" dirty="0"/>
              <a:t>Modifiez le style du titre</a:t>
            </a:r>
            <a:endParaRPr lang="en-US" dirty="0"/>
          </a:p>
        </p:txBody>
      </p:sp>
      <p:sp>
        <p:nvSpPr>
          <p:cNvPr id="3" name="Content Placeholder 2"/>
          <p:cNvSpPr>
            <a:spLocks noGrp="1"/>
          </p:cNvSpPr>
          <p:nvPr>
            <p:ph sz="half" idx="1"/>
          </p:nvPr>
        </p:nvSpPr>
        <p:spPr>
          <a:xfrm>
            <a:off x="742568" y="1066800"/>
            <a:ext cx="5353431" cy="4698662"/>
          </a:xfrm>
        </p:spPr>
        <p:txBody>
          <a:bodyPr/>
          <a:lstStyle>
            <a:lvl1pPr>
              <a:defRPr sz="2400">
                <a:solidFill>
                  <a:schemeClr val="tx2">
                    <a:lumMod val="75000"/>
                    <a:lumOff val="25000"/>
                  </a:schemeClr>
                </a:solidFill>
              </a:defRPr>
            </a:lvl1pPr>
            <a:lvl2pPr>
              <a:defRPr sz="2000">
                <a:solidFill>
                  <a:schemeClr val="tx2">
                    <a:lumMod val="75000"/>
                    <a:lumOff val="25000"/>
                  </a:schemeClr>
                </a:solidFill>
              </a:defRPr>
            </a:lvl2pPr>
            <a:lvl3pPr>
              <a:defRPr sz="18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6248400" y="1066800"/>
            <a:ext cx="5201031" cy="4698662"/>
          </a:xfrm>
        </p:spPr>
        <p:txBody>
          <a:bodyPr/>
          <a:lstStyle>
            <a:lvl1pPr>
              <a:defRPr sz="2400">
                <a:solidFill>
                  <a:schemeClr val="tx2">
                    <a:lumMod val="75000"/>
                    <a:lumOff val="25000"/>
                  </a:schemeClr>
                </a:solidFill>
              </a:defRPr>
            </a:lvl1pPr>
            <a:lvl2pPr>
              <a:defRPr sz="2000">
                <a:solidFill>
                  <a:schemeClr val="tx2">
                    <a:lumMod val="75000"/>
                    <a:lumOff val="25000"/>
                  </a:schemeClr>
                </a:solidFill>
              </a:defRPr>
            </a:lvl2pPr>
            <a:lvl3pPr>
              <a:defRPr sz="18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6E0F6460-9A7D-4DD3-BA54-B016C588730E}" type="datetime1">
              <a:rPr lang="fr-FR" smtClean="0"/>
              <a:t>31/08/2025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9265920" y="5460961"/>
            <a:ext cx="2926080" cy="1397039"/>
          </a:xfrm>
        </p:spPr>
        <p:txBody>
          <a:bodyPr/>
          <a:lstStyle>
            <a:lvl1pPr>
              <a:defRPr sz="1600"/>
            </a:lvl1pPr>
          </a:lstStyle>
          <a:p>
            <a:fld id="{B5BA80E9-709C-4E6C-9EBE-5989DC4CFD58}" type="slidenum">
              <a:rPr lang="fr-FR" smtClean="0"/>
              <a:pPr/>
              <a:t>‹N°›</a:t>
            </a:fld>
            <a:endParaRPr lang="fr-FR" dirty="0"/>
          </a:p>
        </p:txBody>
      </p:sp>
    </p:spTree>
    <p:extLst>
      <p:ext uri="{BB962C8B-B14F-4D97-AF65-F5344CB8AC3E}">
        <p14:creationId xmlns:p14="http://schemas.microsoft.com/office/powerpoint/2010/main" val="248504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EA16AAE-2A86-4DE9-8635-B55037CC9732}" type="datetime1">
              <a:rPr lang="fr-FR" smtClean="0"/>
              <a:t>31/08/2025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5BA80E9-709C-4E6C-9EBE-5989DC4CFD58}" type="slidenum">
              <a:rPr lang="fr-FR" smtClean="0"/>
              <a:t>‹N°›</a:t>
            </a:fld>
            <a:endParaRPr lang="fr-FR"/>
          </a:p>
        </p:txBody>
      </p:sp>
    </p:spTree>
    <p:extLst>
      <p:ext uri="{BB962C8B-B14F-4D97-AF65-F5344CB8AC3E}">
        <p14:creationId xmlns:p14="http://schemas.microsoft.com/office/powerpoint/2010/main" val="282547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a:xfrm>
            <a:off x="657224" y="499533"/>
            <a:ext cx="10772775" cy="696221"/>
          </a:xfrm>
        </p:spPr>
        <p:txBody>
          <a:bodyPr>
            <a:noAutofit/>
          </a:bodyPr>
          <a:lstStyle>
            <a:lvl1pPr>
              <a:defRPr sz="4400">
                <a:solidFill>
                  <a:schemeClr val="tx2">
                    <a:lumMod val="75000"/>
                    <a:lumOff val="25000"/>
                  </a:schemeClr>
                </a:solidFill>
              </a:defRPr>
            </a:lvl1p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4740C061-3A5C-428E-8280-8D1C09CBA469}" type="datetime1">
              <a:rPr lang="fr-FR" smtClean="0"/>
              <a:t>31/08/2025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5BA80E9-709C-4E6C-9EBE-5989DC4CFD58}" type="slidenum">
              <a:rPr lang="fr-FR" smtClean="0"/>
              <a:t>‹N°›</a:t>
            </a:fld>
            <a:endParaRPr lang="fr-FR"/>
          </a:p>
        </p:txBody>
      </p:sp>
    </p:spTree>
    <p:extLst>
      <p:ext uri="{BB962C8B-B14F-4D97-AF65-F5344CB8AC3E}">
        <p14:creationId xmlns:p14="http://schemas.microsoft.com/office/powerpoint/2010/main" val="299130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9E8C4-6D0C-4FDB-8F85-A8397B4EED65}" type="datetime1">
              <a:rPr lang="fr-FR" smtClean="0"/>
              <a:t>31/08/2025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5BA80E9-709C-4E6C-9EBE-5989DC4CFD58}" type="slidenum">
              <a:rPr lang="fr-FR" smtClean="0"/>
              <a:t>‹N°›</a:t>
            </a:fld>
            <a:endParaRPr lang="fr-FR"/>
          </a:p>
        </p:txBody>
      </p:sp>
    </p:spTree>
    <p:extLst>
      <p:ext uri="{BB962C8B-B14F-4D97-AF65-F5344CB8AC3E}">
        <p14:creationId xmlns:p14="http://schemas.microsoft.com/office/powerpoint/2010/main" val="2538341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fr-FR"/>
              <a:t>Cliquez pour modifier les styles du texte du masque</a:t>
            </a:r>
          </a:p>
        </p:txBody>
      </p:sp>
      <p:sp>
        <p:nvSpPr>
          <p:cNvPr id="5" name="Date Placeholder 4"/>
          <p:cNvSpPr>
            <a:spLocks noGrp="1"/>
          </p:cNvSpPr>
          <p:nvPr>
            <p:ph type="dt" sz="half" idx="10"/>
          </p:nvPr>
        </p:nvSpPr>
        <p:spPr/>
        <p:txBody>
          <a:bodyPr/>
          <a:lstStyle/>
          <a:p>
            <a:fld id="{F10D9E33-B36A-40E2-8363-CE8522641174}" type="datetime1">
              <a:rPr lang="fr-FR" smtClean="0"/>
              <a:t>31/08/2025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5BA80E9-709C-4E6C-9EBE-5989DC4CFD58}" type="slidenum">
              <a:rPr lang="fr-FR" smtClean="0"/>
              <a:t>‹N°›</a:t>
            </a:fld>
            <a:endParaRPr lang="fr-FR"/>
          </a:p>
        </p:txBody>
      </p:sp>
    </p:spTree>
    <p:extLst>
      <p:ext uri="{BB962C8B-B14F-4D97-AF65-F5344CB8AC3E}">
        <p14:creationId xmlns:p14="http://schemas.microsoft.com/office/powerpoint/2010/main" val="3878476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9234DFD8-7BD6-4265-9CDB-A8E4C9831A5A}" type="datetime1">
              <a:rPr lang="fr-FR" smtClean="0"/>
              <a:t>31/08/2025</a:t>
            </a:fld>
            <a:endParaRPr lang="fr-F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fr-F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5BA80E9-709C-4E6C-9EBE-5989DC4CFD58}" type="slidenum">
              <a:rPr lang="fr-FR" smtClean="0"/>
              <a:t>‹N°›</a:t>
            </a:fld>
            <a:endParaRPr lang="fr-FR"/>
          </a:p>
        </p:txBody>
      </p:sp>
    </p:spTree>
    <p:extLst>
      <p:ext uri="{BB962C8B-B14F-4D97-AF65-F5344CB8AC3E}">
        <p14:creationId xmlns:p14="http://schemas.microsoft.com/office/powerpoint/2010/main" val="184799398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21505723-CBF6-45BA-922E-B07ADDFB9F5B}" type="datetime1">
              <a:rPr lang="fr-FR" smtClean="0"/>
              <a:t>31/08/2025</a:t>
            </a:fld>
            <a:endParaRPr lang="fr-F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fr-F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B5BA80E9-709C-4E6C-9EBE-5989DC4CFD58}" type="slidenum">
              <a:rPr lang="fr-FR" smtClean="0"/>
              <a:t>‹N°›</a:t>
            </a:fld>
            <a:endParaRPr lang="fr-FR"/>
          </a:p>
        </p:txBody>
      </p:sp>
    </p:spTree>
    <p:extLst>
      <p:ext uri="{BB962C8B-B14F-4D97-AF65-F5344CB8AC3E}">
        <p14:creationId xmlns:p14="http://schemas.microsoft.com/office/powerpoint/2010/main" val="3043783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Carteenmain/video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30846" y="1454089"/>
            <a:ext cx="10782300" cy="3352800"/>
          </a:xfrm>
        </p:spPr>
        <p:txBody>
          <a:bodyPr/>
          <a:lstStyle/>
          <a:p>
            <a:r>
              <a:rPr lang="fr-FR" sz="6600" dirty="0"/>
              <a:t>Ajout de champs dans la table </a:t>
            </a:r>
            <a:r>
              <a:rPr lang="fr-FR" sz="6600" dirty="0" smtClean="0"/>
              <a:t>attributaire</a:t>
            </a:r>
            <a:br>
              <a:rPr lang="fr-FR" sz="6600" dirty="0" smtClean="0"/>
            </a:br>
            <a:r>
              <a:rPr lang="fr-FR" sz="4000" dirty="0" smtClean="0"/>
              <a:t>- Calcul de </a:t>
            </a:r>
            <a:r>
              <a:rPr lang="fr-FR" sz="4000" dirty="0"/>
              <a:t>nouveau champs </a:t>
            </a:r>
            <a:r>
              <a:rPr lang="fr-FR" sz="4000" dirty="0" smtClean="0"/>
              <a:t/>
            </a:r>
            <a:br>
              <a:rPr lang="fr-FR" sz="4000" dirty="0" smtClean="0"/>
            </a:br>
            <a:r>
              <a:rPr lang="fr-FR" sz="4000" dirty="0" smtClean="0"/>
              <a:t>- Ajout de nouveaux champs par </a:t>
            </a:r>
            <a:r>
              <a:rPr lang="fr-FR" sz="4000" dirty="0" smtClean="0"/>
              <a:t>«</a:t>
            </a:r>
            <a:r>
              <a:rPr lang="fr-FR" sz="4000" dirty="0" smtClean="0"/>
              <a:t> </a:t>
            </a:r>
            <a:r>
              <a:rPr lang="fr-FR" sz="4000" dirty="0" smtClean="0"/>
              <a:t>jointure attributaire</a:t>
            </a:r>
            <a:r>
              <a:rPr lang="fr-FR" sz="4000" dirty="0" smtClean="0"/>
              <a:t> »</a:t>
            </a:r>
            <a:endParaRPr lang="fr-FR" sz="6000" dirty="0"/>
          </a:p>
        </p:txBody>
      </p:sp>
      <p:grpSp>
        <p:nvGrpSpPr>
          <p:cNvPr id="3" name="Google Shape;825;p43">
            <a:extLst>
              <a:ext uri="{FF2B5EF4-FFF2-40B4-BE49-F238E27FC236}">
                <a16:creationId xmlns:a16="http://schemas.microsoft.com/office/drawing/2014/main" id="{C01CDE64-C868-4EC6-805F-B7F9966CF3E5}"/>
              </a:ext>
            </a:extLst>
          </p:cNvPr>
          <p:cNvGrpSpPr/>
          <p:nvPr/>
        </p:nvGrpSpPr>
        <p:grpSpPr>
          <a:xfrm>
            <a:off x="10320044" y="378489"/>
            <a:ext cx="1626353" cy="1251975"/>
            <a:chOff x="1525925" y="1085400"/>
            <a:chExt cx="4560925" cy="3511025"/>
          </a:xfrm>
        </p:grpSpPr>
        <p:sp>
          <p:nvSpPr>
            <p:cNvPr id="4" name="Google Shape;826;p43">
              <a:extLst>
                <a:ext uri="{FF2B5EF4-FFF2-40B4-BE49-F238E27FC236}">
                  <a16:creationId xmlns:a16="http://schemas.microsoft.com/office/drawing/2014/main" id="{DB63A8EE-FAC2-4A0C-BDF2-5F22767F87D9}"/>
                </a:ext>
              </a:extLst>
            </p:cNvPr>
            <p:cNvSpPr/>
            <p:nvPr/>
          </p:nvSpPr>
          <p:spPr>
            <a:xfrm>
              <a:off x="1525925" y="1085400"/>
              <a:ext cx="4559050" cy="3508075"/>
            </a:xfrm>
            <a:custGeom>
              <a:avLst/>
              <a:gdLst/>
              <a:ahLst/>
              <a:cxnLst/>
              <a:rect l="l" t="t" r="r" b="b"/>
              <a:pathLst>
                <a:path w="182362" h="140323" extrusionOk="0">
                  <a:moveTo>
                    <a:pt x="148148" y="0"/>
                  </a:moveTo>
                  <a:lnTo>
                    <a:pt x="119887" y="12151"/>
                  </a:lnTo>
                  <a:lnTo>
                    <a:pt x="91154" y="97"/>
                  </a:lnTo>
                  <a:lnTo>
                    <a:pt x="62829" y="12247"/>
                  </a:lnTo>
                  <a:lnTo>
                    <a:pt x="34514" y="140"/>
                  </a:lnTo>
                  <a:lnTo>
                    <a:pt x="1" y="13746"/>
                  </a:lnTo>
                  <a:lnTo>
                    <a:pt x="1" y="136918"/>
                  </a:lnTo>
                  <a:lnTo>
                    <a:pt x="34289" y="123387"/>
                  </a:lnTo>
                  <a:lnTo>
                    <a:pt x="63193" y="135452"/>
                  </a:lnTo>
                  <a:lnTo>
                    <a:pt x="91218" y="123430"/>
                  </a:lnTo>
                  <a:lnTo>
                    <a:pt x="119608" y="134916"/>
                  </a:lnTo>
                  <a:lnTo>
                    <a:pt x="147784" y="123526"/>
                  </a:lnTo>
                  <a:lnTo>
                    <a:pt x="182361" y="140322"/>
                  </a:lnTo>
                  <a:lnTo>
                    <a:pt x="182361" y="16625"/>
                  </a:lnTo>
                  <a:lnTo>
                    <a:pt x="1481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27;p43">
              <a:extLst>
                <a:ext uri="{FF2B5EF4-FFF2-40B4-BE49-F238E27FC236}">
                  <a16:creationId xmlns:a16="http://schemas.microsoft.com/office/drawing/2014/main" id="{9466F2AC-2DF4-4E21-9CE2-AC464A3D3235}"/>
                </a:ext>
              </a:extLst>
            </p:cNvPr>
            <p:cNvSpPr/>
            <p:nvPr/>
          </p:nvSpPr>
          <p:spPr>
            <a:xfrm>
              <a:off x="2386075" y="1088875"/>
              <a:ext cx="709775" cy="3378800"/>
            </a:xfrm>
            <a:custGeom>
              <a:avLst/>
              <a:gdLst/>
              <a:ahLst/>
              <a:cxnLst/>
              <a:rect l="l" t="t" r="r" b="b"/>
              <a:pathLst>
                <a:path w="28391" h="135152" extrusionOk="0">
                  <a:moveTo>
                    <a:pt x="108" y="1"/>
                  </a:moveTo>
                  <a:lnTo>
                    <a:pt x="1" y="43"/>
                  </a:lnTo>
                  <a:lnTo>
                    <a:pt x="1" y="123291"/>
                  </a:lnTo>
                  <a:lnTo>
                    <a:pt x="28391" y="135152"/>
                  </a:lnTo>
                  <a:lnTo>
                    <a:pt x="28391" y="12097"/>
                  </a:lnTo>
                  <a:lnTo>
                    <a:pt x="1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28;p43">
              <a:extLst>
                <a:ext uri="{FF2B5EF4-FFF2-40B4-BE49-F238E27FC236}">
                  <a16:creationId xmlns:a16="http://schemas.microsoft.com/office/drawing/2014/main" id="{1D9E720D-C2F9-48C6-93F4-49EE25D15A82}"/>
                </a:ext>
              </a:extLst>
            </p:cNvPr>
            <p:cNvSpPr/>
            <p:nvPr/>
          </p:nvSpPr>
          <p:spPr>
            <a:xfrm>
              <a:off x="3805575" y="1088350"/>
              <a:ext cx="709775" cy="3369700"/>
            </a:xfrm>
            <a:custGeom>
              <a:avLst/>
              <a:gdLst/>
              <a:ahLst/>
              <a:cxnLst/>
              <a:rect l="l" t="t" r="r" b="b"/>
              <a:pathLst>
                <a:path w="28391" h="134788" extrusionOk="0">
                  <a:moveTo>
                    <a:pt x="0" y="0"/>
                  </a:moveTo>
                  <a:lnTo>
                    <a:pt x="0" y="123322"/>
                  </a:lnTo>
                  <a:lnTo>
                    <a:pt x="32" y="123312"/>
                  </a:lnTo>
                  <a:lnTo>
                    <a:pt x="28390" y="134788"/>
                  </a:lnTo>
                  <a:lnTo>
                    <a:pt x="28390" y="11904"/>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29;p43">
              <a:extLst>
                <a:ext uri="{FF2B5EF4-FFF2-40B4-BE49-F238E27FC236}">
                  <a16:creationId xmlns:a16="http://schemas.microsoft.com/office/drawing/2014/main" id="{E576F63F-941F-45E0-97D5-F5DE2391D3D7}"/>
                </a:ext>
              </a:extLst>
            </p:cNvPr>
            <p:cNvSpPr/>
            <p:nvPr/>
          </p:nvSpPr>
          <p:spPr>
            <a:xfrm>
              <a:off x="5225050" y="1085400"/>
              <a:ext cx="677675" cy="3419475"/>
            </a:xfrm>
            <a:custGeom>
              <a:avLst/>
              <a:gdLst/>
              <a:ahLst/>
              <a:cxnLst/>
              <a:rect l="l" t="t" r="r" b="b"/>
              <a:pathLst>
                <a:path w="27107" h="136779" extrusionOk="0">
                  <a:moveTo>
                    <a:pt x="183" y="0"/>
                  </a:moveTo>
                  <a:lnTo>
                    <a:pt x="1" y="86"/>
                  </a:lnTo>
                  <a:lnTo>
                    <a:pt x="1" y="123612"/>
                  </a:lnTo>
                  <a:lnTo>
                    <a:pt x="27106" y="136779"/>
                  </a:lnTo>
                  <a:lnTo>
                    <a:pt x="27106" y="13082"/>
                  </a:lnTo>
                  <a:lnTo>
                    <a:pt x="1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30;p43">
              <a:extLst>
                <a:ext uri="{FF2B5EF4-FFF2-40B4-BE49-F238E27FC236}">
                  <a16:creationId xmlns:a16="http://schemas.microsoft.com/office/drawing/2014/main" id="{46422B78-F55F-4111-967D-04C998AF8CF7}"/>
                </a:ext>
              </a:extLst>
            </p:cNvPr>
            <p:cNvSpPr/>
            <p:nvPr/>
          </p:nvSpPr>
          <p:spPr>
            <a:xfrm>
              <a:off x="3805575" y="1088350"/>
              <a:ext cx="709775" cy="3369700"/>
            </a:xfrm>
            <a:custGeom>
              <a:avLst/>
              <a:gdLst/>
              <a:ahLst/>
              <a:cxnLst/>
              <a:rect l="l" t="t" r="r" b="b"/>
              <a:pathLst>
                <a:path w="28391" h="134788" extrusionOk="0">
                  <a:moveTo>
                    <a:pt x="0" y="0"/>
                  </a:moveTo>
                  <a:lnTo>
                    <a:pt x="0" y="123322"/>
                  </a:lnTo>
                  <a:lnTo>
                    <a:pt x="32" y="123312"/>
                  </a:lnTo>
                  <a:lnTo>
                    <a:pt x="28390" y="134788"/>
                  </a:lnTo>
                  <a:lnTo>
                    <a:pt x="28390" y="11904"/>
                  </a:lnTo>
                  <a:lnTo>
                    <a:pt x="0"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31;p43">
              <a:extLst>
                <a:ext uri="{FF2B5EF4-FFF2-40B4-BE49-F238E27FC236}">
                  <a16:creationId xmlns:a16="http://schemas.microsoft.com/office/drawing/2014/main" id="{8B298CC5-D7EE-46FA-A8F9-A72C1BCD77E7}"/>
                </a:ext>
              </a:extLst>
            </p:cNvPr>
            <p:cNvSpPr/>
            <p:nvPr/>
          </p:nvSpPr>
          <p:spPr>
            <a:xfrm>
              <a:off x="2386075" y="1088875"/>
              <a:ext cx="709775" cy="3378800"/>
            </a:xfrm>
            <a:custGeom>
              <a:avLst/>
              <a:gdLst/>
              <a:ahLst/>
              <a:cxnLst/>
              <a:rect l="l" t="t" r="r" b="b"/>
              <a:pathLst>
                <a:path w="28391" h="135152" extrusionOk="0">
                  <a:moveTo>
                    <a:pt x="108" y="1"/>
                  </a:moveTo>
                  <a:lnTo>
                    <a:pt x="1" y="43"/>
                  </a:lnTo>
                  <a:lnTo>
                    <a:pt x="1" y="123291"/>
                  </a:lnTo>
                  <a:lnTo>
                    <a:pt x="28391" y="135152"/>
                  </a:lnTo>
                  <a:lnTo>
                    <a:pt x="28391" y="12097"/>
                  </a:lnTo>
                  <a:lnTo>
                    <a:pt x="108"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32;p43">
              <a:extLst>
                <a:ext uri="{FF2B5EF4-FFF2-40B4-BE49-F238E27FC236}">
                  <a16:creationId xmlns:a16="http://schemas.microsoft.com/office/drawing/2014/main" id="{B585F02E-2B8C-4766-B85A-074711CD415E}"/>
                </a:ext>
              </a:extLst>
            </p:cNvPr>
            <p:cNvSpPr/>
            <p:nvPr/>
          </p:nvSpPr>
          <p:spPr>
            <a:xfrm>
              <a:off x="5225050" y="1085400"/>
              <a:ext cx="861800" cy="3511025"/>
            </a:xfrm>
            <a:custGeom>
              <a:avLst/>
              <a:gdLst/>
              <a:ahLst/>
              <a:cxnLst/>
              <a:rect l="l" t="t" r="r" b="b"/>
              <a:pathLst>
                <a:path w="34472" h="140441" extrusionOk="0">
                  <a:moveTo>
                    <a:pt x="183" y="0"/>
                  </a:moveTo>
                  <a:lnTo>
                    <a:pt x="1" y="86"/>
                  </a:lnTo>
                  <a:lnTo>
                    <a:pt x="1" y="123612"/>
                  </a:lnTo>
                  <a:lnTo>
                    <a:pt x="34471" y="140440"/>
                  </a:lnTo>
                  <a:lnTo>
                    <a:pt x="34471" y="140440"/>
                  </a:lnTo>
                  <a:lnTo>
                    <a:pt x="34418" y="16647"/>
                  </a:lnTo>
                  <a:lnTo>
                    <a:pt x="18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33;p43">
              <a:extLst>
                <a:ext uri="{FF2B5EF4-FFF2-40B4-BE49-F238E27FC236}">
                  <a16:creationId xmlns:a16="http://schemas.microsoft.com/office/drawing/2014/main" id="{F50A2FF1-4962-4E79-BB15-62FEAF1249EB}"/>
                </a:ext>
              </a:extLst>
            </p:cNvPr>
            <p:cNvSpPr/>
            <p:nvPr/>
          </p:nvSpPr>
          <p:spPr>
            <a:xfrm>
              <a:off x="3805575" y="3016325"/>
              <a:ext cx="709775" cy="1254650"/>
            </a:xfrm>
            <a:custGeom>
              <a:avLst/>
              <a:gdLst/>
              <a:ahLst/>
              <a:cxnLst/>
              <a:rect l="l" t="t" r="r" b="b"/>
              <a:pathLst>
                <a:path w="28391" h="50186" extrusionOk="0">
                  <a:moveTo>
                    <a:pt x="20083" y="18199"/>
                  </a:moveTo>
                  <a:lnTo>
                    <a:pt x="20436" y="18574"/>
                  </a:lnTo>
                  <a:lnTo>
                    <a:pt x="20575" y="20404"/>
                  </a:lnTo>
                  <a:lnTo>
                    <a:pt x="20147" y="20072"/>
                  </a:lnTo>
                  <a:lnTo>
                    <a:pt x="20115" y="21860"/>
                  </a:lnTo>
                  <a:lnTo>
                    <a:pt x="18520" y="24087"/>
                  </a:lnTo>
                  <a:lnTo>
                    <a:pt x="17450" y="22278"/>
                  </a:lnTo>
                  <a:lnTo>
                    <a:pt x="17739" y="20832"/>
                  </a:lnTo>
                  <a:lnTo>
                    <a:pt x="17824" y="19302"/>
                  </a:lnTo>
                  <a:lnTo>
                    <a:pt x="19280" y="19216"/>
                  </a:lnTo>
                  <a:lnTo>
                    <a:pt x="20083" y="18199"/>
                  </a:lnTo>
                  <a:close/>
                  <a:moveTo>
                    <a:pt x="12204" y="0"/>
                  </a:moveTo>
                  <a:lnTo>
                    <a:pt x="12675" y="6991"/>
                  </a:lnTo>
                  <a:lnTo>
                    <a:pt x="18392" y="11241"/>
                  </a:lnTo>
                  <a:lnTo>
                    <a:pt x="13596" y="18959"/>
                  </a:lnTo>
                  <a:lnTo>
                    <a:pt x="11134" y="21475"/>
                  </a:lnTo>
                  <a:lnTo>
                    <a:pt x="10299" y="22342"/>
                  </a:lnTo>
                  <a:lnTo>
                    <a:pt x="5567" y="27170"/>
                  </a:lnTo>
                  <a:lnTo>
                    <a:pt x="2570" y="16465"/>
                  </a:lnTo>
                  <a:lnTo>
                    <a:pt x="1392" y="12290"/>
                  </a:lnTo>
                  <a:lnTo>
                    <a:pt x="0" y="7162"/>
                  </a:lnTo>
                  <a:lnTo>
                    <a:pt x="0" y="38271"/>
                  </a:lnTo>
                  <a:lnTo>
                    <a:pt x="28390" y="50186"/>
                  </a:lnTo>
                  <a:lnTo>
                    <a:pt x="28390" y="12472"/>
                  </a:lnTo>
                  <a:lnTo>
                    <a:pt x="27502" y="12515"/>
                  </a:lnTo>
                  <a:lnTo>
                    <a:pt x="26110" y="8607"/>
                  </a:lnTo>
                  <a:lnTo>
                    <a:pt x="22106" y="5514"/>
                  </a:lnTo>
                  <a:lnTo>
                    <a:pt x="17771" y="2174"/>
                  </a:lnTo>
                  <a:lnTo>
                    <a:pt x="17000" y="6327"/>
                  </a:lnTo>
                  <a:lnTo>
                    <a:pt x="12204" y="0"/>
                  </a:lnTo>
                  <a:close/>
                </a:path>
              </a:pathLst>
            </a:custGeom>
            <a:solidFill>
              <a:srgbClr val="5B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34;p43">
              <a:extLst>
                <a:ext uri="{FF2B5EF4-FFF2-40B4-BE49-F238E27FC236}">
                  <a16:creationId xmlns:a16="http://schemas.microsoft.com/office/drawing/2014/main" id="{F71FC070-D85D-49C9-A790-EA55AF29328F}"/>
                </a:ext>
              </a:extLst>
            </p:cNvPr>
            <p:cNvSpPr/>
            <p:nvPr/>
          </p:nvSpPr>
          <p:spPr>
            <a:xfrm>
              <a:off x="3805575" y="1285850"/>
              <a:ext cx="709775" cy="1213450"/>
            </a:xfrm>
            <a:custGeom>
              <a:avLst/>
              <a:gdLst/>
              <a:ahLst/>
              <a:cxnLst/>
              <a:rect l="l" t="t" r="r" b="b"/>
              <a:pathLst>
                <a:path w="28391" h="48538" extrusionOk="0">
                  <a:moveTo>
                    <a:pt x="0" y="1"/>
                  </a:moveTo>
                  <a:lnTo>
                    <a:pt x="0" y="41065"/>
                  </a:lnTo>
                  <a:cubicBezTo>
                    <a:pt x="953" y="39524"/>
                    <a:pt x="2045" y="37747"/>
                    <a:pt x="2077" y="37661"/>
                  </a:cubicBezTo>
                  <a:cubicBezTo>
                    <a:pt x="2131" y="37511"/>
                    <a:pt x="7109" y="36184"/>
                    <a:pt x="7109" y="36184"/>
                  </a:cubicBezTo>
                  <a:lnTo>
                    <a:pt x="7933" y="36719"/>
                  </a:lnTo>
                  <a:lnTo>
                    <a:pt x="8982" y="37393"/>
                  </a:lnTo>
                  <a:lnTo>
                    <a:pt x="9185" y="37522"/>
                  </a:lnTo>
                  <a:lnTo>
                    <a:pt x="10994" y="38678"/>
                  </a:lnTo>
                  <a:lnTo>
                    <a:pt x="12557" y="42350"/>
                  </a:lnTo>
                  <a:lnTo>
                    <a:pt x="12129" y="42703"/>
                  </a:lnTo>
                  <a:lnTo>
                    <a:pt x="10930" y="43699"/>
                  </a:lnTo>
                  <a:lnTo>
                    <a:pt x="12386" y="45925"/>
                  </a:lnTo>
                  <a:lnTo>
                    <a:pt x="13724" y="45144"/>
                  </a:lnTo>
                  <a:lnTo>
                    <a:pt x="15159" y="44309"/>
                  </a:lnTo>
                  <a:lnTo>
                    <a:pt x="19291" y="43527"/>
                  </a:lnTo>
                  <a:lnTo>
                    <a:pt x="21710" y="43067"/>
                  </a:lnTo>
                  <a:lnTo>
                    <a:pt x="24601" y="45315"/>
                  </a:lnTo>
                  <a:lnTo>
                    <a:pt x="24836" y="42757"/>
                  </a:lnTo>
                  <a:lnTo>
                    <a:pt x="27041" y="41301"/>
                  </a:lnTo>
                  <a:lnTo>
                    <a:pt x="27298" y="46279"/>
                  </a:lnTo>
                  <a:lnTo>
                    <a:pt x="27330" y="46750"/>
                  </a:lnTo>
                  <a:lnTo>
                    <a:pt x="28390" y="48537"/>
                  </a:lnTo>
                  <a:lnTo>
                    <a:pt x="28390" y="11915"/>
                  </a:lnTo>
                  <a:lnTo>
                    <a:pt x="0" y="1"/>
                  </a:lnTo>
                  <a:close/>
                </a:path>
              </a:pathLst>
            </a:custGeom>
            <a:solidFill>
              <a:srgbClr val="5B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35;p43">
              <a:extLst>
                <a:ext uri="{FF2B5EF4-FFF2-40B4-BE49-F238E27FC236}">
                  <a16:creationId xmlns:a16="http://schemas.microsoft.com/office/drawing/2014/main" id="{F8F7F648-6A92-4664-867E-551883E15F99}"/>
                </a:ext>
              </a:extLst>
            </p:cNvPr>
            <p:cNvSpPr/>
            <p:nvPr/>
          </p:nvSpPr>
          <p:spPr>
            <a:xfrm>
              <a:off x="3805575" y="2679125"/>
              <a:ext cx="361575" cy="265500"/>
            </a:xfrm>
            <a:custGeom>
              <a:avLst/>
              <a:gdLst/>
              <a:ahLst/>
              <a:cxnLst/>
              <a:rect l="l" t="t" r="r" b="b"/>
              <a:pathLst>
                <a:path w="14463" h="10620" extrusionOk="0">
                  <a:moveTo>
                    <a:pt x="0" y="0"/>
                  </a:moveTo>
                  <a:lnTo>
                    <a:pt x="0" y="4667"/>
                  </a:lnTo>
                  <a:lnTo>
                    <a:pt x="6166" y="9046"/>
                  </a:lnTo>
                  <a:lnTo>
                    <a:pt x="6209" y="9067"/>
                  </a:lnTo>
                  <a:lnTo>
                    <a:pt x="6252" y="9099"/>
                  </a:lnTo>
                  <a:lnTo>
                    <a:pt x="6884" y="9549"/>
                  </a:lnTo>
                  <a:lnTo>
                    <a:pt x="11219" y="10619"/>
                  </a:lnTo>
                  <a:lnTo>
                    <a:pt x="11284" y="10384"/>
                  </a:lnTo>
                  <a:lnTo>
                    <a:pt x="11808" y="8425"/>
                  </a:lnTo>
                  <a:lnTo>
                    <a:pt x="8789" y="6155"/>
                  </a:lnTo>
                  <a:lnTo>
                    <a:pt x="8158" y="5684"/>
                  </a:lnTo>
                  <a:lnTo>
                    <a:pt x="9314" y="4721"/>
                  </a:lnTo>
                  <a:lnTo>
                    <a:pt x="9892" y="4903"/>
                  </a:lnTo>
                  <a:lnTo>
                    <a:pt x="14463" y="6359"/>
                  </a:lnTo>
                  <a:lnTo>
                    <a:pt x="11680" y="2890"/>
                  </a:lnTo>
                  <a:lnTo>
                    <a:pt x="11455" y="2612"/>
                  </a:lnTo>
                  <a:lnTo>
                    <a:pt x="3983" y="3233"/>
                  </a:lnTo>
                  <a:lnTo>
                    <a:pt x="2334" y="189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36;p43">
              <a:extLst>
                <a:ext uri="{FF2B5EF4-FFF2-40B4-BE49-F238E27FC236}">
                  <a16:creationId xmlns:a16="http://schemas.microsoft.com/office/drawing/2014/main" id="{1684BD88-4833-4E97-BEFA-3C4F9E704DD5}"/>
                </a:ext>
              </a:extLst>
            </p:cNvPr>
            <p:cNvSpPr/>
            <p:nvPr/>
          </p:nvSpPr>
          <p:spPr>
            <a:xfrm>
              <a:off x="3805575" y="2325325"/>
              <a:ext cx="228575" cy="214125"/>
            </a:xfrm>
            <a:custGeom>
              <a:avLst/>
              <a:gdLst/>
              <a:ahLst/>
              <a:cxnLst/>
              <a:rect l="l" t="t" r="r" b="b"/>
              <a:pathLst>
                <a:path w="9143" h="8565" extrusionOk="0">
                  <a:moveTo>
                    <a:pt x="8093" y="0"/>
                  </a:moveTo>
                  <a:lnTo>
                    <a:pt x="4561" y="599"/>
                  </a:lnTo>
                  <a:lnTo>
                    <a:pt x="3351" y="4614"/>
                  </a:lnTo>
                  <a:lnTo>
                    <a:pt x="739" y="4903"/>
                  </a:lnTo>
                  <a:lnTo>
                    <a:pt x="739" y="4903"/>
                  </a:lnTo>
                  <a:lnTo>
                    <a:pt x="1146" y="2880"/>
                  </a:lnTo>
                  <a:lnTo>
                    <a:pt x="0" y="2366"/>
                  </a:lnTo>
                  <a:lnTo>
                    <a:pt x="0" y="7108"/>
                  </a:lnTo>
                  <a:lnTo>
                    <a:pt x="2827" y="8564"/>
                  </a:lnTo>
                  <a:lnTo>
                    <a:pt x="6284" y="6626"/>
                  </a:lnTo>
                  <a:lnTo>
                    <a:pt x="8382" y="5449"/>
                  </a:lnTo>
                  <a:lnTo>
                    <a:pt x="9142" y="4143"/>
                  </a:lnTo>
                  <a:lnTo>
                    <a:pt x="5835" y="3222"/>
                  </a:lnTo>
                  <a:lnTo>
                    <a:pt x="8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37;p43">
              <a:extLst>
                <a:ext uri="{FF2B5EF4-FFF2-40B4-BE49-F238E27FC236}">
                  <a16:creationId xmlns:a16="http://schemas.microsoft.com/office/drawing/2014/main" id="{EA3765BC-387A-4E77-9F70-96D3DE503399}"/>
                </a:ext>
              </a:extLst>
            </p:cNvPr>
            <p:cNvSpPr/>
            <p:nvPr/>
          </p:nvSpPr>
          <p:spPr>
            <a:xfrm>
              <a:off x="3805575" y="2190425"/>
              <a:ext cx="709775" cy="1505150"/>
            </a:xfrm>
            <a:custGeom>
              <a:avLst/>
              <a:gdLst/>
              <a:ahLst/>
              <a:cxnLst/>
              <a:rect l="l" t="t" r="r" b="b"/>
              <a:pathLst>
                <a:path w="28391" h="60206" extrusionOk="0">
                  <a:moveTo>
                    <a:pt x="7109" y="1"/>
                  </a:moveTo>
                  <a:cubicBezTo>
                    <a:pt x="7109" y="1"/>
                    <a:pt x="2131" y="1328"/>
                    <a:pt x="2077" y="1478"/>
                  </a:cubicBezTo>
                  <a:cubicBezTo>
                    <a:pt x="2045" y="1564"/>
                    <a:pt x="953" y="3341"/>
                    <a:pt x="0" y="4882"/>
                  </a:cubicBezTo>
                  <a:lnTo>
                    <a:pt x="0" y="7762"/>
                  </a:lnTo>
                  <a:lnTo>
                    <a:pt x="1146" y="8276"/>
                  </a:lnTo>
                  <a:lnTo>
                    <a:pt x="739" y="10299"/>
                  </a:lnTo>
                  <a:lnTo>
                    <a:pt x="739" y="10299"/>
                  </a:lnTo>
                  <a:lnTo>
                    <a:pt x="3351" y="10010"/>
                  </a:lnTo>
                  <a:lnTo>
                    <a:pt x="4561" y="5995"/>
                  </a:lnTo>
                  <a:lnTo>
                    <a:pt x="8093" y="5396"/>
                  </a:lnTo>
                  <a:lnTo>
                    <a:pt x="5835" y="8618"/>
                  </a:lnTo>
                  <a:lnTo>
                    <a:pt x="9142" y="9539"/>
                  </a:lnTo>
                  <a:lnTo>
                    <a:pt x="8382" y="10845"/>
                  </a:lnTo>
                  <a:lnTo>
                    <a:pt x="6284" y="12022"/>
                  </a:lnTo>
                  <a:lnTo>
                    <a:pt x="2827" y="13960"/>
                  </a:lnTo>
                  <a:lnTo>
                    <a:pt x="0" y="12504"/>
                  </a:lnTo>
                  <a:lnTo>
                    <a:pt x="0" y="19548"/>
                  </a:lnTo>
                  <a:lnTo>
                    <a:pt x="2334" y="21443"/>
                  </a:lnTo>
                  <a:lnTo>
                    <a:pt x="3983" y="22781"/>
                  </a:lnTo>
                  <a:lnTo>
                    <a:pt x="11455" y="22160"/>
                  </a:lnTo>
                  <a:lnTo>
                    <a:pt x="11680" y="22438"/>
                  </a:lnTo>
                  <a:lnTo>
                    <a:pt x="14463" y="25907"/>
                  </a:lnTo>
                  <a:lnTo>
                    <a:pt x="9892" y="24451"/>
                  </a:lnTo>
                  <a:lnTo>
                    <a:pt x="9314" y="24269"/>
                  </a:lnTo>
                  <a:lnTo>
                    <a:pt x="8158" y="25232"/>
                  </a:lnTo>
                  <a:lnTo>
                    <a:pt x="8789" y="25703"/>
                  </a:lnTo>
                  <a:lnTo>
                    <a:pt x="11808" y="27973"/>
                  </a:lnTo>
                  <a:lnTo>
                    <a:pt x="11284" y="29932"/>
                  </a:lnTo>
                  <a:lnTo>
                    <a:pt x="11219" y="30167"/>
                  </a:lnTo>
                  <a:lnTo>
                    <a:pt x="6884" y="29097"/>
                  </a:lnTo>
                  <a:lnTo>
                    <a:pt x="6252" y="28647"/>
                  </a:lnTo>
                  <a:lnTo>
                    <a:pt x="6209" y="28615"/>
                  </a:lnTo>
                  <a:lnTo>
                    <a:pt x="6166" y="28594"/>
                  </a:lnTo>
                  <a:lnTo>
                    <a:pt x="0" y="24215"/>
                  </a:lnTo>
                  <a:lnTo>
                    <a:pt x="0" y="40198"/>
                  </a:lnTo>
                  <a:lnTo>
                    <a:pt x="1392" y="45326"/>
                  </a:lnTo>
                  <a:lnTo>
                    <a:pt x="2570" y="49501"/>
                  </a:lnTo>
                  <a:lnTo>
                    <a:pt x="5567" y="60206"/>
                  </a:lnTo>
                  <a:lnTo>
                    <a:pt x="10299" y="55378"/>
                  </a:lnTo>
                  <a:lnTo>
                    <a:pt x="11134" y="54511"/>
                  </a:lnTo>
                  <a:lnTo>
                    <a:pt x="13596" y="51995"/>
                  </a:lnTo>
                  <a:lnTo>
                    <a:pt x="18392" y="44277"/>
                  </a:lnTo>
                  <a:lnTo>
                    <a:pt x="12675" y="40027"/>
                  </a:lnTo>
                  <a:lnTo>
                    <a:pt x="12204" y="33036"/>
                  </a:lnTo>
                  <a:lnTo>
                    <a:pt x="17000" y="39363"/>
                  </a:lnTo>
                  <a:lnTo>
                    <a:pt x="17771" y="35210"/>
                  </a:lnTo>
                  <a:lnTo>
                    <a:pt x="22106" y="38550"/>
                  </a:lnTo>
                  <a:lnTo>
                    <a:pt x="26110" y="41643"/>
                  </a:lnTo>
                  <a:lnTo>
                    <a:pt x="27502" y="45551"/>
                  </a:lnTo>
                  <a:lnTo>
                    <a:pt x="28390" y="45508"/>
                  </a:lnTo>
                  <a:lnTo>
                    <a:pt x="28390" y="12354"/>
                  </a:lnTo>
                  <a:lnTo>
                    <a:pt x="27330" y="10567"/>
                  </a:lnTo>
                  <a:lnTo>
                    <a:pt x="27298" y="10096"/>
                  </a:lnTo>
                  <a:lnTo>
                    <a:pt x="27041" y="5118"/>
                  </a:lnTo>
                  <a:lnTo>
                    <a:pt x="24836" y="6574"/>
                  </a:lnTo>
                  <a:lnTo>
                    <a:pt x="24601" y="9132"/>
                  </a:lnTo>
                  <a:lnTo>
                    <a:pt x="21710" y="6884"/>
                  </a:lnTo>
                  <a:lnTo>
                    <a:pt x="19291" y="7344"/>
                  </a:lnTo>
                  <a:lnTo>
                    <a:pt x="15159" y="8126"/>
                  </a:lnTo>
                  <a:lnTo>
                    <a:pt x="13724" y="8961"/>
                  </a:lnTo>
                  <a:lnTo>
                    <a:pt x="12386" y="9742"/>
                  </a:lnTo>
                  <a:lnTo>
                    <a:pt x="10930" y="7516"/>
                  </a:lnTo>
                  <a:lnTo>
                    <a:pt x="12129" y="6520"/>
                  </a:lnTo>
                  <a:lnTo>
                    <a:pt x="12557" y="6167"/>
                  </a:lnTo>
                  <a:lnTo>
                    <a:pt x="10994" y="2495"/>
                  </a:lnTo>
                  <a:lnTo>
                    <a:pt x="9185" y="1339"/>
                  </a:lnTo>
                  <a:lnTo>
                    <a:pt x="8982" y="1210"/>
                  </a:lnTo>
                  <a:lnTo>
                    <a:pt x="7933" y="536"/>
                  </a:lnTo>
                  <a:lnTo>
                    <a:pt x="7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38;p43">
              <a:extLst>
                <a:ext uri="{FF2B5EF4-FFF2-40B4-BE49-F238E27FC236}">
                  <a16:creationId xmlns:a16="http://schemas.microsoft.com/office/drawing/2014/main" id="{B3933616-E401-423C-AE75-4AA8D9F722EC}"/>
                </a:ext>
              </a:extLst>
            </p:cNvPr>
            <p:cNvSpPr/>
            <p:nvPr/>
          </p:nvSpPr>
          <p:spPr>
            <a:xfrm>
              <a:off x="4241800" y="3471300"/>
              <a:ext cx="78175" cy="147200"/>
            </a:xfrm>
            <a:custGeom>
              <a:avLst/>
              <a:gdLst/>
              <a:ahLst/>
              <a:cxnLst/>
              <a:rect l="l" t="t" r="r" b="b"/>
              <a:pathLst>
                <a:path w="3127" h="5888" extrusionOk="0">
                  <a:moveTo>
                    <a:pt x="2634" y="0"/>
                  </a:moveTo>
                  <a:lnTo>
                    <a:pt x="1831" y="1017"/>
                  </a:lnTo>
                  <a:lnTo>
                    <a:pt x="375" y="1103"/>
                  </a:lnTo>
                  <a:lnTo>
                    <a:pt x="290" y="2633"/>
                  </a:lnTo>
                  <a:lnTo>
                    <a:pt x="1" y="4079"/>
                  </a:lnTo>
                  <a:lnTo>
                    <a:pt x="1071" y="5888"/>
                  </a:lnTo>
                  <a:lnTo>
                    <a:pt x="2666" y="3661"/>
                  </a:lnTo>
                  <a:lnTo>
                    <a:pt x="2698" y="1873"/>
                  </a:lnTo>
                  <a:lnTo>
                    <a:pt x="3126" y="2205"/>
                  </a:lnTo>
                  <a:lnTo>
                    <a:pt x="2987" y="375"/>
                  </a:lnTo>
                  <a:lnTo>
                    <a:pt x="2634" y="0"/>
                  </a:lnTo>
                  <a:close/>
                </a:path>
              </a:pathLst>
            </a:custGeom>
            <a:solidFill>
              <a:srgbClr val="6B7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39;p43">
              <a:extLst>
                <a:ext uri="{FF2B5EF4-FFF2-40B4-BE49-F238E27FC236}">
                  <a16:creationId xmlns:a16="http://schemas.microsoft.com/office/drawing/2014/main" id="{B8B7691B-9201-4501-92DE-24B4A77EFD1B}"/>
                </a:ext>
              </a:extLst>
            </p:cNvPr>
            <p:cNvSpPr/>
            <p:nvPr/>
          </p:nvSpPr>
          <p:spPr>
            <a:xfrm>
              <a:off x="2385825" y="2683925"/>
              <a:ext cx="710025" cy="1592950"/>
            </a:xfrm>
            <a:custGeom>
              <a:avLst/>
              <a:gdLst/>
              <a:ahLst/>
              <a:cxnLst/>
              <a:rect l="l" t="t" r="r" b="b"/>
              <a:pathLst>
                <a:path w="28401" h="63718" extrusionOk="0">
                  <a:moveTo>
                    <a:pt x="0" y="1"/>
                  </a:moveTo>
                  <a:lnTo>
                    <a:pt x="0" y="51567"/>
                  </a:lnTo>
                  <a:lnTo>
                    <a:pt x="28401" y="63717"/>
                  </a:lnTo>
                  <a:lnTo>
                    <a:pt x="28401" y="49897"/>
                  </a:lnTo>
                  <a:cubicBezTo>
                    <a:pt x="27694" y="49983"/>
                    <a:pt x="26656" y="50111"/>
                    <a:pt x="26602" y="50165"/>
                  </a:cubicBezTo>
                  <a:cubicBezTo>
                    <a:pt x="26527" y="50250"/>
                    <a:pt x="24943" y="51738"/>
                    <a:pt x="24943" y="51738"/>
                  </a:cubicBezTo>
                  <a:lnTo>
                    <a:pt x="23862" y="53804"/>
                  </a:lnTo>
                  <a:lnTo>
                    <a:pt x="23626" y="54265"/>
                  </a:lnTo>
                  <a:lnTo>
                    <a:pt x="24172" y="57969"/>
                  </a:lnTo>
                  <a:lnTo>
                    <a:pt x="23433" y="57658"/>
                  </a:lnTo>
                  <a:lnTo>
                    <a:pt x="22042" y="55903"/>
                  </a:lnTo>
                  <a:lnTo>
                    <a:pt x="21935" y="54928"/>
                  </a:lnTo>
                  <a:lnTo>
                    <a:pt x="21667" y="52691"/>
                  </a:lnTo>
                  <a:lnTo>
                    <a:pt x="21507" y="51267"/>
                  </a:lnTo>
                  <a:lnTo>
                    <a:pt x="21592" y="50571"/>
                  </a:lnTo>
                  <a:lnTo>
                    <a:pt x="22202" y="45776"/>
                  </a:lnTo>
                  <a:lnTo>
                    <a:pt x="22202" y="42072"/>
                  </a:lnTo>
                  <a:lnTo>
                    <a:pt x="22352" y="41451"/>
                  </a:lnTo>
                  <a:lnTo>
                    <a:pt x="23284" y="37747"/>
                  </a:lnTo>
                  <a:lnTo>
                    <a:pt x="23251" y="37715"/>
                  </a:lnTo>
                  <a:lnTo>
                    <a:pt x="20575" y="35424"/>
                  </a:lnTo>
                  <a:lnTo>
                    <a:pt x="18830" y="30767"/>
                  </a:lnTo>
                  <a:lnTo>
                    <a:pt x="17717" y="27791"/>
                  </a:lnTo>
                  <a:lnTo>
                    <a:pt x="19569" y="26003"/>
                  </a:lnTo>
                  <a:lnTo>
                    <a:pt x="12557" y="20265"/>
                  </a:lnTo>
                  <a:lnTo>
                    <a:pt x="8992" y="17343"/>
                  </a:lnTo>
                  <a:lnTo>
                    <a:pt x="8596" y="16380"/>
                  </a:lnTo>
                  <a:lnTo>
                    <a:pt x="6370" y="10888"/>
                  </a:lnTo>
                  <a:lnTo>
                    <a:pt x="4443" y="11841"/>
                  </a:lnTo>
                  <a:lnTo>
                    <a:pt x="2890" y="7088"/>
                  </a:lnTo>
                  <a:lnTo>
                    <a:pt x="600" y="1467"/>
                  </a:lnTo>
                  <a:lnTo>
                    <a:pt x="0" y="1"/>
                  </a:lnTo>
                  <a:close/>
                </a:path>
              </a:pathLst>
            </a:custGeom>
            <a:solidFill>
              <a:srgbClr val="5B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0;p43">
              <a:extLst>
                <a:ext uri="{FF2B5EF4-FFF2-40B4-BE49-F238E27FC236}">
                  <a16:creationId xmlns:a16="http://schemas.microsoft.com/office/drawing/2014/main" id="{19CCD74B-2D2D-443C-8FC2-C8FF4C793CA2}"/>
                </a:ext>
              </a:extLst>
            </p:cNvPr>
            <p:cNvSpPr/>
            <p:nvPr/>
          </p:nvSpPr>
          <p:spPr>
            <a:xfrm>
              <a:off x="2385825" y="1285850"/>
              <a:ext cx="710025" cy="1500875"/>
            </a:xfrm>
            <a:custGeom>
              <a:avLst/>
              <a:gdLst/>
              <a:ahLst/>
              <a:cxnLst/>
              <a:rect l="l" t="t" r="r" b="b"/>
              <a:pathLst>
                <a:path w="28401" h="60035" extrusionOk="0">
                  <a:moveTo>
                    <a:pt x="0" y="1"/>
                  </a:moveTo>
                  <a:lnTo>
                    <a:pt x="0" y="34064"/>
                  </a:lnTo>
                  <a:lnTo>
                    <a:pt x="1424" y="34813"/>
                  </a:lnTo>
                  <a:lnTo>
                    <a:pt x="3372" y="37265"/>
                  </a:lnTo>
                  <a:lnTo>
                    <a:pt x="3747" y="37736"/>
                  </a:lnTo>
                  <a:cubicBezTo>
                    <a:pt x="3747" y="37736"/>
                    <a:pt x="4508" y="37770"/>
                    <a:pt x="5219" y="37770"/>
                  </a:cubicBezTo>
                  <a:cubicBezTo>
                    <a:pt x="5307" y="37770"/>
                    <a:pt x="5395" y="37769"/>
                    <a:pt x="5481" y="37768"/>
                  </a:cubicBezTo>
                  <a:cubicBezTo>
                    <a:pt x="5909" y="37768"/>
                    <a:pt x="6284" y="37747"/>
                    <a:pt x="6370" y="37704"/>
                  </a:cubicBezTo>
                  <a:lnTo>
                    <a:pt x="6391" y="37693"/>
                  </a:lnTo>
                  <a:cubicBezTo>
                    <a:pt x="6400" y="37691"/>
                    <a:pt x="6411" y="37690"/>
                    <a:pt x="6423" y="37690"/>
                  </a:cubicBezTo>
                  <a:cubicBezTo>
                    <a:pt x="6482" y="37690"/>
                    <a:pt x="6574" y="37711"/>
                    <a:pt x="6680" y="37747"/>
                  </a:cubicBezTo>
                  <a:cubicBezTo>
                    <a:pt x="7322" y="37961"/>
                    <a:pt x="8682" y="38689"/>
                    <a:pt x="8682" y="38689"/>
                  </a:cubicBezTo>
                  <a:lnTo>
                    <a:pt x="13242" y="35777"/>
                  </a:lnTo>
                  <a:cubicBezTo>
                    <a:pt x="13242" y="35777"/>
                    <a:pt x="14088" y="39963"/>
                    <a:pt x="14323" y="40369"/>
                  </a:cubicBezTo>
                  <a:cubicBezTo>
                    <a:pt x="14559" y="40776"/>
                    <a:pt x="15940" y="43303"/>
                    <a:pt x="15940" y="43303"/>
                  </a:cubicBezTo>
                  <a:lnTo>
                    <a:pt x="17299" y="41761"/>
                  </a:lnTo>
                  <a:lnTo>
                    <a:pt x="18531" y="44330"/>
                  </a:lnTo>
                  <a:lnTo>
                    <a:pt x="15597" y="45583"/>
                  </a:lnTo>
                  <a:lnTo>
                    <a:pt x="14484" y="46279"/>
                  </a:lnTo>
                  <a:lnTo>
                    <a:pt x="12504" y="47510"/>
                  </a:lnTo>
                  <a:lnTo>
                    <a:pt x="13007" y="51428"/>
                  </a:lnTo>
                  <a:lnTo>
                    <a:pt x="13863" y="51374"/>
                  </a:lnTo>
                  <a:cubicBezTo>
                    <a:pt x="13863" y="51374"/>
                    <a:pt x="16058" y="53526"/>
                    <a:pt x="17043" y="54511"/>
                  </a:cubicBezTo>
                  <a:cubicBezTo>
                    <a:pt x="17278" y="54746"/>
                    <a:pt x="17439" y="54907"/>
                    <a:pt x="17492" y="54971"/>
                  </a:cubicBezTo>
                  <a:cubicBezTo>
                    <a:pt x="17760" y="55281"/>
                    <a:pt x="18027" y="55934"/>
                    <a:pt x="18027" y="55934"/>
                  </a:cubicBezTo>
                  <a:lnTo>
                    <a:pt x="19376" y="57208"/>
                  </a:lnTo>
                  <a:lnTo>
                    <a:pt x="19109" y="55860"/>
                  </a:lnTo>
                  <a:lnTo>
                    <a:pt x="19997" y="55421"/>
                  </a:lnTo>
                  <a:lnTo>
                    <a:pt x="19751" y="54885"/>
                  </a:lnTo>
                  <a:lnTo>
                    <a:pt x="19076" y="53365"/>
                  </a:lnTo>
                  <a:cubicBezTo>
                    <a:pt x="19076" y="53365"/>
                    <a:pt x="19248" y="52359"/>
                    <a:pt x="19430" y="51374"/>
                  </a:cubicBezTo>
                  <a:cubicBezTo>
                    <a:pt x="19590" y="50486"/>
                    <a:pt x="19751" y="49619"/>
                    <a:pt x="19772" y="49576"/>
                  </a:cubicBezTo>
                  <a:cubicBezTo>
                    <a:pt x="19773" y="49574"/>
                    <a:pt x="19775" y="49573"/>
                    <a:pt x="19778" y="49573"/>
                  </a:cubicBezTo>
                  <a:cubicBezTo>
                    <a:pt x="19897" y="49573"/>
                    <a:pt x="21770" y="51241"/>
                    <a:pt x="22459" y="51941"/>
                  </a:cubicBezTo>
                  <a:cubicBezTo>
                    <a:pt x="22588" y="52070"/>
                    <a:pt x="22673" y="52166"/>
                    <a:pt x="22705" y="52220"/>
                  </a:cubicBezTo>
                  <a:cubicBezTo>
                    <a:pt x="22813" y="52402"/>
                    <a:pt x="22920" y="53355"/>
                    <a:pt x="22984" y="54083"/>
                  </a:cubicBezTo>
                  <a:cubicBezTo>
                    <a:pt x="23027" y="54586"/>
                    <a:pt x="23048" y="54992"/>
                    <a:pt x="23048" y="54992"/>
                  </a:cubicBezTo>
                  <a:lnTo>
                    <a:pt x="23251" y="55196"/>
                  </a:lnTo>
                  <a:lnTo>
                    <a:pt x="23391" y="55335"/>
                  </a:lnTo>
                  <a:lnTo>
                    <a:pt x="24204" y="56181"/>
                  </a:lnTo>
                  <a:lnTo>
                    <a:pt x="25082" y="54789"/>
                  </a:lnTo>
                  <a:lnTo>
                    <a:pt x="25478" y="54136"/>
                  </a:lnTo>
                  <a:lnTo>
                    <a:pt x="25681" y="54586"/>
                  </a:lnTo>
                  <a:lnTo>
                    <a:pt x="27180" y="57915"/>
                  </a:lnTo>
                  <a:lnTo>
                    <a:pt x="28401" y="60035"/>
                  </a:lnTo>
                  <a:lnTo>
                    <a:pt x="28401" y="38260"/>
                  </a:lnTo>
                  <a:lnTo>
                    <a:pt x="27994" y="36601"/>
                  </a:lnTo>
                  <a:lnTo>
                    <a:pt x="24675" y="35028"/>
                  </a:lnTo>
                  <a:lnTo>
                    <a:pt x="23358" y="33614"/>
                  </a:lnTo>
                  <a:lnTo>
                    <a:pt x="25596" y="32640"/>
                  </a:lnTo>
                  <a:lnTo>
                    <a:pt x="23744" y="32009"/>
                  </a:lnTo>
                  <a:lnTo>
                    <a:pt x="21892" y="29589"/>
                  </a:lnTo>
                  <a:lnTo>
                    <a:pt x="24354" y="28829"/>
                  </a:lnTo>
                  <a:lnTo>
                    <a:pt x="25136" y="28583"/>
                  </a:lnTo>
                  <a:lnTo>
                    <a:pt x="24397" y="26613"/>
                  </a:lnTo>
                  <a:lnTo>
                    <a:pt x="27748" y="22599"/>
                  </a:lnTo>
                  <a:lnTo>
                    <a:pt x="28112" y="22171"/>
                  </a:lnTo>
                  <a:lnTo>
                    <a:pt x="28401" y="22224"/>
                  </a:lnTo>
                  <a:lnTo>
                    <a:pt x="28401" y="12140"/>
                  </a:lnTo>
                  <a:lnTo>
                    <a:pt x="0" y="1"/>
                  </a:lnTo>
                  <a:close/>
                </a:path>
              </a:pathLst>
            </a:custGeom>
            <a:solidFill>
              <a:srgbClr val="5B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41;p43">
              <a:extLst>
                <a:ext uri="{FF2B5EF4-FFF2-40B4-BE49-F238E27FC236}">
                  <a16:creationId xmlns:a16="http://schemas.microsoft.com/office/drawing/2014/main" id="{4B4BE137-4E59-4181-9CE8-225B47A6CDDA}"/>
                </a:ext>
              </a:extLst>
            </p:cNvPr>
            <p:cNvSpPr/>
            <p:nvPr/>
          </p:nvSpPr>
          <p:spPr>
            <a:xfrm>
              <a:off x="2671375" y="2838350"/>
              <a:ext cx="424475" cy="577300"/>
            </a:xfrm>
            <a:custGeom>
              <a:avLst/>
              <a:gdLst/>
              <a:ahLst/>
              <a:cxnLst/>
              <a:rect l="l" t="t" r="r" b="b"/>
              <a:pathLst>
                <a:path w="16979" h="23092" extrusionOk="0">
                  <a:moveTo>
                    <a:pt x="16336" y="1"/>
                  </a:moveTo>
                  <a:lnTo>
                    <a:pt x="13210" y="407"/>
                  </a:lnTo>
                  <a:lnTo>
                    <a:pt x="14142" y="2773"/>
                  </a:lnTo>
                  <a:cubicBezTo>
                    <a:pt x="14142" y="2773"/>
                    <a:pt x="12975" y="3223"/>
                    <a:pt x="11969" y="3608"/>
                  </a:cubicBezTo>
                  <a:cubicBezTo>
                    <a:pt x="11294" y="3865"/>
                    <a:pt x="10684" y="4101"/>
                    <a:pt x="10545" y="4133"/>
                  </a:cubicBezTo>
                  <a:cubicBezTo>
                    <a:pt x="10202" y="4208"/>
                    <a:pt x="7654" y="6595"/>
                    <a:pt x="7654" y="6595"/>
                  </a:cubicBezTo>
                  <a:lnTo>
                    <a:pt x="7654" y="8490"/>
                  </a:lnTo>
                  <a:lnTo>
                    <a:pt x="7654" y="10534"/>
                  </a:lnTo>
                  <a:lnTo>
                    <a:pt x="4636" y="7398"/>
                  </a:lnTo>
                  <a:lnTo>
                    <a:pt x="236" y="5856"/>
                  </a:lnTo>
                  <a:cubicBezTo>
                    <a:pt x="236" y="5856"/>
                    <a:pt x="0" y="9239"/>
                    <a:pt x="236" y="9796"/>
                  </a:cubicBezTo>
                  <a:cubicBezTo>
                    <a:pt x="471" y="10363"/>
                    <a:pt x="2784" y="12857"/>
                    <a:pt x="3362" y="13564"/>
                  </a:cubicBezTo>
                  <a:cubicBezTo>
                    <a:pt x="3415" y="13628"/>
                    <a:pt x="3522" y="13746"/>
                    <a:pt x="3672" y="13896"/>
                  </a:cubicBezTo>
                  <a:cubicBezTo>
                    <a:pt x="4614" y="14849"/>
                    <a:pt x="7205" y="17279"/>
                    <a:pt x="9025" y="18981"/>
                  </a:cubicBezTo>
                  <a:lnTo>
                    <a:pt x="9624" y="18403"/>
                  </a:lnTo>
                  <a:lnTo>
                    <a:pt x="9913" y="18510"/>
                  </a:lnTo>
                  <a:lnTo>
                    <a:pt x="13831" y="19816"/>
                  </a:lnTo>
                  <a:lnTo>
                    <a:pt x="16979" y="23091"/>
                  </a:lnTo>
                  <a:lnTo>
                    <a:pt x="16979" y="1606"/>
                  </a:lnTo>
                  <a:lnTo>
                    <a:pt x="163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42;p43">
              <a:extLst>
                <a:ext uri="{FF2B5EF4-FFF2-40B4-BE49-F238E27FC236}">
                  <a16:creationId xmlns:a16="http://schemas.microsoft.com/office/drawing/2014/main" id="{36051723-D322-4840-AFE6-635F15489291}"/>
                </a:ext>
              </a:extLst>
            </p:cNvPr>
            <p:cNvSpPr/>
            <p:nvPr/>
          </p:nvSpPr>
          <p:spPr>
            <a:xfrm>
              <a:off x="2933100" y="1840100"/>
              <a:ext cx="162750" cy="402275"/>
            </a:xfrm>
            <a:custGeom>
              <a:avLst/>
              <a:gdLst/>
              <a:ahLst/>
              <a:cxnLst/>
              <a:rect l="l" t="t" r="r" b="b"/>
              <a:pathLst>
                <a:path w="6510" h="16091" extrusionOk="0">
                  <a:moveTo>
                    <a:pt x="6221" y="1"/>
                  </a:moveTo>
                  <a:lnTo>
                    <a:pt x="5857" y="429"/>
                  </a:lnTo>
                  <a:lnTo>
                    <a:pt x="2506" y="4443"/>
                  </a:lnTo>
                  <a:lnTo>
                    <a:pt x="3245" y="6413"/>
                  </a:lnTo>
                  <a:lnTo>
                    <a:pt x="2463" y="6659"/>
                  </a:lnTo>
                  <a:lnTo>
                    <a:pt x="1" y="7419"/>
                  </a:lnTo>
                  <a:lnTo>
                    <a:pt x="1853" y="9839"/>
                  </a:lnTo>
                  <a:lnTo>
                    <a:pt x="3705" y="10470"/>
                  </a:lnTo>
                  <a:lnTo>
                    <a:pt x="1467" y="11444"/>
                  </a:lnTo>
                  <a:lnTo>
                    <a:pt x="2784" y="12858"/>
                  </a:lnTo>
                  <a:lnTo>
                    <a:pt x="6103" y="14431"/>
                  </a:lnTo>
                  <a:lnTo>
                    <a:pt x="6510" y="16090"/>
                  </a:lnTo>
                  <a:lnTo>
                    <a:pt x="6510" y="54"/>
                  </a:lnTo>
                  <a:lnTo>
                    <a:pt x="6221" y="1"/>
                  </a:lnTo>
                  <a:close/>
                </a:path>
              </a:pathLst>
            </a:custGeom>
            <a:solidFill>
              <a:srgbClr val="6B7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43;p43">
              <a:extLst>
                <a:ext uri="{FF2B5EF4-FFF2-40B4-BE49-F238E27FC236}">
                  <a16:creationId xmlns:a16="http://schemas.microsoft.com/office/drawing/2014/main" id="{4BCE8E48-E39A-4372-902D-B7A8093908DA}"/>
                </a:ext>
              </a:extLst>
            </p:cNvPr>
            <p:cNvSpPr/>
            <p:nvPr/>
          </p:nvSpPr>
          <p:spPr>
            <a:xfrm>
              <a:off x="2385825" y="2137450"/>
              <a:ext cx="710025" cy="1995700"/>
            </a:xfrm>
            <a:custGeom>
              <a:avLst/>
              <a:gdLst/>
              <a:ahLst/>
              <a:cxnLst/>
              <a:rect l="l" t="t" r="r" b="b"/>
              <a:pathLst>
                <a:path w="28401" h="79828" extrusionOk="0">
                  <a:moveTo>
                    <a:pt x="0" y="0"/>
                  </a:moveTo>
                  <a:lnTo>
                    <a:pt x="0" y="21860"/>
                  </a:lnTo>
                  <a:lnTo>
                    <a:pt x="600" y="23326"/>
                  </a:lnTo>
                  <a:lnTo>
                    <a:pt x="2890" y="28947"/>
                  </a:lnTo>
                  <a:lnTo>
                    <a:pt x="4443" y="33700"/>
                  </a:lnTo>
                  <a:lnTo>
                    <a:pt x="6370" y="32747"/>
                  </a:lnTo>
                  <a:lnTo>
                    <a:pt x="8596" y="38239"/>
                  </a:lnTo>
                  <a:lnTo>
                    <a:pt x="8992" y="39202"/>
                  </a:lnTo>
                  <a:lnTo>
                    <a:pt x="12557" y="42124"/>
                  </a:lnTo>
                  <a:lnTo>
                    <a:pt x="19569" y="47862"/>
                  </a:lnTo>
                  <a:lnTo>
                    <a:pt x="17717" y="49650"/>
                  </a:lnTo>
                  <a:lnTo>
                    <a:pt x="18830" y="52626"/>
                  </a:lnTo>
                  <a:lnTo>
                    <a:pt x="20575" y="57283"/>
                  </a:lnTo>
                  <a:lnTo>
                    <a:pt x="23251" y="59574"/>
                  </a:lnTo>
                  <a:lnTo>
                    <a:pt x="23284" y="59606"/>
                  </a:lnTo>
                  <a:lnTo>
                    <a:pt x="22352" y="63310"/>
                  </a:lnTo>
                  <a:lnTo>
                    <a:pt x="22202" y="63931"/>
                  </a:lnTo>
                  <a:lnTo>
                    <a:pt x="22202" y="67635"/>
                  </a:lnTo>
                  <a:lnTo>
                    <a:pt x="21592" y="72430"/>
                  </a:lnTo>
                  <a:lnTo>
                    <a:pt x="21507" y="73126"/>
                  </a:lnTo>
                  <a:lnTo>
                    <a:pt x="21667" y="74550"/>
                  </a:lnTo>
                  <a:lnTo>
                    <a:pt x="21935" y="76787"/>
                  </a:lnTo>
                  <a:lnTo>
                    <a:pt x="22042" y="77762"/>
                  </a:lnTo>
                  <a:lnTo>
                    <a:pt x="23433" y="79517"/>
                  </a:lnTo>
                  <a:lnTo>
                    <a:pt x="24172" y="79828"/>
                  </a:lnTo>
                  <a:lnTo>
                    <a:pt x="23626" y="76124"/>
                  </a:lnTo>
                  <a:lnTo>
                    <a:pt x="23862" y="75663"/>
                  </a:lnTo>
                  <a:lnTo>
                    <a:pt x="24943" y="73597"/>
                  </a:lnTo>
                  <a:cubicBezTo>
                    <a:pt x="24943" y="73597"/>
                    <a:pt x="26527" y="72109"/>
                    <a:pt x="26602" y="72024"/>
                  </a:cubicBezTo>
                  <a:cubicBezTo>
                    <a:pt x="26656" y="71970"/>
                    <a:pt x="27694" y="71842"/>
                    <a:pt x="28401" y="71756"/>
                  </a:cubicBezTo>
                  <a:lnTo>
                    <a:pt x="28401" y="51127"/>
                  </a:lnTo>
                  <a:lnTo>
                    <a:pt x="25253" y="47852"/>
                  </a:lnTo>
                  <a:lnTo>
                    <a:pt x="21335" y="46546"/>
                  </a:lnTo>
                  <a:lnTo>
                    <a:pt x="21046" y="46439"/>
                  </a:lnTo>
                  <a:lnTo>
                    <a:pt x="20447" y="47017"/>
                  </a:lnTo>
                  <a:cubicBezTo>
                    <a:pt x="18627" y="45315"/>
                    <a:pt x="16036" y="42885"/>
                    <a:pt x="15094" y="41932"/>
                  </a:cubicBezTo>
                  <a:cubicBezTo>
                    <a:pt x="14944" y="41782"/>
                    <a:pt x="14837" y="41664"/>
                    <a:pt x="14784" y="41600"/>
                  </a:cubicBezTo>
                  <a:cubicBezTo>
                    <a:pt x="14206" y="40893"/>
                    <a:pt x="11893" y="38399"/>
                    <a:pt x="11658" y="37832"/>
                  </a:cubicBezTo>
                  <a:cubicBezTo>
                    <a:pt x="11422" y="37275"/>
                    <a:pt x="11658" y="33892"/>
                    <a:pt x="11658" y="33892"/>
                  </a:cubicBezTo>
                  <a:lnTo>
                    <a:pt x="16058" y="35434"/>
                  </a:lnTo>
                  <a:lnTo>
                    <a:pt x="19076" y="38570"/>
                  </a:lnTo>
                  <a:lnTo>
                    <a:pt x="19076" y="36526"/>
                  </a:lnTo>
                  <a:lnTo>
                    <a:pt x="19076" y="34631"/>
                  </a:lnTo>
                  <a:cubicBezTo>
                    <a:pt x="19076" y="34631"/>
                    <a:pt x="21624" y="32244"/>
                    <a:pt x="21967" y="32169"/>
                  </a:cubicBezTo>
                  <a:cubicBezTo>
                    <a:pt x="22106" y="32137"/>
                    <a:pt x="22716" y="31901"/>
                    <a:pt x="23391" y="31644"/>
                  </a:cubicBezTo>
                  <a:cubicBezTo>
                    <a:pt x="24397" y="31259"/>
                    <a:pt x="25564" y="30809"/>
                    <a:pt x="25564" y="30809"/>
                  </a:cubicBezTo>
                  <a:lnTo>
                    <a:pt x="24632" y="28443"/>
                  </a:lnTo>
                  <a:lnTo>
                    <a:pt x="27758" y="28037"/>
                  </a:lnTo>
                  <a:lnTo>
                    <a:pt x="28401" y="29642"/>
                  </a:lnTo>
                  <a:lnTo>
                    <a:pt x="28401" y="25971"/>
                  </a:lnTo>
                  <a:lnTo>
                    <a:pt x="27180" y="23851"/>
                  </a:lnTo>
                  <a:lnTo>
                    <a:pt x="25681" y="20522"/>
                  </a:lnTo>
                  <a:lnTo>
                    <a:pt x="25478" y="20072"/>
                  </a:lnTo>
                  <a:lnTo>
                    <a:pt x="25082" y="20725"/>
                  </a:lnTo>
                  <a:lnTo>
                    <a:pt x="24204" y="22117"/>
                  </a:lnTo>
                  <a:lnTo>
                    <a:pt x="23391" y="21271"/>
                  </a:lnTo>
                  <a:lnTo>
                    <a:pt x="23251" y="21132"/>
                  </a:lnTo>
                  <a:lnTo>
                    <a:pt x="23048" y="20928"/>
                  </a:lnTo>
                  <a:cubicBezTo>
                    <a:pt x="23048" y="20928"/>
                    <a:pt x="23027" y="20522"/>
                    <a:pt x="22984" y="20019"/>
                  </a:cubicBezTo>
                  <a:cubicBezTo>
                    <a:pt x="22920" y="19291"/>
                    <a:pt x="22813" y="18338"/>
                    <a:pt x="22705" y="18156"/>
                  </a:cubicBezTo>
                  <a:cubicBezTo>
                    <a:pt x="22673" y="18102"/>
                    <a:pt x="22588" y="18006"/>
                    <a:pt x="22459" y="17877"/>
                  </a:cubicBezTo>
                  <a:cubicBezTo>
                    <a:pt x="21770" y="17177"/>
                    <a:pt x="19897" y="15509"/>
                    <a:pt x="19778" y="15509"/>
                  </a:cubicBezTo>
                  <a:cubicBezTo>
                    <a:pt x="19775" y="15509"/>
                    <a:pt x="19773" y="15510"/>
                    <a:pt x="19772" y="15512"/>
                  </a:cubicBezTo>
                  <a:cubicBezTo>
                    <a:pt x="19751" y="15555"/>
                    <a:pt x="19590" y="16422"/>
                    <a:pt x="19430" y="17310"/>
                  </a:cubicBezTo>
                  <a:cubicBezTo>
                    <a:pt x="19248" y="18295"/>
                    <a:pt x="19076" y="19301"/>
                    <a:pt x="19076" y="19301"/>
                  </a:cubicBezTo>
                  <a:lnTo>
                    <a:pt x="19751" y="20821"/>
                  </a:lnTo>
                  <a:lnTo>
                    <a:pt x="19997" y="21357"/>
                  </a:lnTo>
                  <a:lnTo>
                    <a:pt x="19109" y="21796"/>
                  </a:lnTo>
                  <a:lnTo>
                    <a:pt x="19376" y="23144"/>
                  </a:lnTo>
                  <a:lnTo>
                    <a:pt x="18027" y="21870"/>
                  </a:lnTo>
                  <a:cubicBezTo>
                    <a:pt x="18027" y="21870"/>
                    <a:pt x="17760" y="21217"/>
                    <a:pt x="17492" y="20907"/>
                  </a:cubicBezTo>
                  <a:cubicBezTo>
                    <a:pt x="17439" y="20843"/>
                    <a:pt x="17278" y="20682"/>
                    <a:pt x="17043" y="20447"/>
                  </a:cubicBezTo>
                  <a:cubicBezTo>
                    <a:pt x="16058" y="19462"/>
                    <a:pt x="13863" y="17310"/>
                    <a:pt x="13863" y="17310"/>
                  </a:cubicBezTo>
                  <a:lnTo>
                    <a:pt x="13007" y="17364"/>
                  </a:lnTo>
                  <a:lnTo>
                    <a:pt x="12504" y="13446"/>
                  </a:lnTo>
                  <a:lnTo>
                    <a:pt x="14484" y="12215"/>
                  </a:lnTo>
                  <a:lnTo>
                    <a:pt x="15597" y="11519"/>
                  </a:lnTo>
                  <a:lnTo>
                    <a:pt x="18531" y="10266"/>
                  </a:lnTo>
                  <a:lnTo>
                    <a:pt x="17299" y="7697"/>
                  </a:lnTo>
                  <a:lnTo>
                    <a:pt x="15940" y="9239"/>
                  </a:lnTo>
                  <a:cubicBezTo>
                    <a:pt x="15940" y="9239"/>
                    <a:pt x="14559" y="6712"/>
                    <a:pt x="14323" y="6305"/>
                  </a:cubicBezTo>
                  <a:cubicBezTo>
                    <a:pt x="14088" y="5899"/>
                    <a:pt x="13242" y="1713"/>
                    <a:pt x="13242" y="1713"/>
                  </a:cubicBezTo>
                  <a:lnTo>
                    <a:pt x="8682" y="4625"/>
                  </a:lnTo>
                  <a:cubicBezTo>
                    <a:pt x="8682" y="4625"/>
                    <a:pt x="7322" y="3897"/>
                    <a:pt x="6680" y="3683"/>
                  </a:cubicBezTo>
                  <a:cubicBezTo>
                    <a:pt x="6574" y="3647"/>
                    <a:pt x="6482" y="3626"/>
                    <a:pt x="6423" y="3626"/>
                  </a:cubicBezTo>
                  <a:cubicBezTo>
                    <a:pt x="6411" y="3626"/>
                    <a:pt x="6400" y="3627"/>
                    <a:pt x="6391" y="3629"/>
                  </a:cubicBezTo>
                  <a:lnTo>
                    <a:pt x="6370" y="3640"/>
                  </a:lnTo>
                  <a:cubicBezTo>
                    <a:pt x="6284" y="3683"/>
                    <a:pt x="5909" y="3704"/>
                    <a:pt x="5481" y="3704"/>
                  </a:cubicBezTo>
                  <a:cubicBezTo>
                    <a:pt x="5395" y="3705"/>
                    <a:pt x="5307" y="3706"/>
                    <a:pt x="5219" y="3706"/>
                  </a:cubicBezTo>
                  <a:cubicBezTo>
                    <a:pt x="4508" y="3706"/>
                    <a:pt x="3747" y="3672"/>
                    <a:pt x="3747" y="3672"/>
                  </a:cubicBezTo>
                  <a:lnTo>
                    <a:pt x="3372" y="3201"/>
                  </a:lnTo>
                  <a:lnTo>
                    <a:pt x="1424" y="749"/>
                  </a:lnTo>
                  <a:lnTo>
                    <a:pt x="0" y="0"/>
                  </a:lnTo>
                  <a:close/>
                </a:path>
              </a:pathLst>
            </a:custGeom>
            <a:solidFill>
              <a:srgbClr val="6B7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44;p43">
              <a:extLst>
                <a:ext uri="{FF2B5EF4-FFF2-40B4-BE49-F238E27FC236}">
                  <a16:creationId xmlns:a16="http://schemas.microsoft.com/office/drawing/2014/main" id="{18B5A78B-D77E-432C-A5D6-1C3A2B5E3358}"/>
                </a:ext>
              </a:extLst>
            </p:cNvPr>
            <p:cNvSpPr/>
            <p:nvPr/>
          </p:nvSpPr>
          <p:spPr>
            <a:xfrm>
              <a:off x="1708175" y="1285850"/>
              <a:ext cx="677675" cy="2954625"/>
            </a:xfrm>
            <a:custGeom>
              <a:avLst/>
              <a:gdLst/>
              <a:ahLst/>
              <a:cxnLst/>
              <a:rect l="l" t="t" r="r" b="b"/>
              <a:pathLst>
                <a:path w="27107" h="118185" extrusionOk="0">
                  <a:moveTo>
                    <a:pt x="27106" y="1"/>
                  </a:moveTo>
                  <a:lnTo>
                    <a:pt x="1" y="10695"/>
                  </a:lnTo>
                  <a:lnTo>
                    <a:pt x="1" y="118184"/>
                  </a:lnTo>
                  <a:lnTo>
                    <a:pt x="27106" y="107490"/>
                  </a:lnTo>
                  <a:lnTo>
                    <a:pt x="27106" y="55924"/>
                  </a:lnTo>
                  <a:lnTo>
                    <a:pt x="26988" y="55720"/>
                  </a:lnTo>
                  <a:lnTo>
                    <a:pt x="26988" y="55688"/>
                  </a:lnTo>
                  <a:lnTo>
                    <a:pt x="26678" y="52134"/>
                  </a:lnTo>
                  <a:lnTo>
                    <a:pt x="22118" y="49030"/>
                  </a:lnTo>
                  <a:lnTo>
                    <a:pt x="19420" y="47199"/>
                  </a:lnTo>
                  <a:lnTo>
                    <a:pt x="17504" y="46910"/>
                  </a:lnTo>
                  <a:lnTo>
                    <a:pt x="17022" y="46835"/>
                  </a:lnTo>
                  <a:lnTo>
                    <a:pt x="11776" y="51449"/>
                  </a:lnTo>
                  <a:lnTo>
                    <a:pt x="10631" y="49865"/>
                  </a:lnTo>
                  <a:lnTo>
                    <a:pt x="9304" y="48023"/>
                  </a:lnTo>
                  <a:lnTo>
                    <a:pt x="9421" y="46600"/>
                  </a:lnTo>
                  <a:lnTo>
                    <a:pt x="9518" y="45315"/>
                  </a:lnTo>
                  <a:lnTo>
                    <a:pt x="9839" y="41247"/>
                  </a:lnTo>
                  <a:cubicBezTo>
                    <a:pt x="9839" y="41247"/>
                    <a:pt x="13243" y="37586"/>
                    <a:pt x="13703" y="37329"/>
                  </a:cubicBezTo>
                  <a:cubicBezTo>
                    <a:pt x="13800" y="37276"/>
                    <a:pt x="14164" y="37222"/>
                    <a:pt x="14699" y="37158"/>
                  </a:cubicBezTo>
                  <a:cubicBezTo>
                    <a:pt x="16176" y="36987"/>
                    <a:pt x="18895" y="36794"/>
                    <a:pt x="20330" y="36676"/>
                  </a:cubicBezTo>
                  <a:cubicBezTo>
                    <a:pt x="20865" y="36633"/>
                    <a:pt x="21218" y="36601"/>
                    <a:pt x="21272" y="36580"/>
                  </a:cubicBezTo>
                  <a:cubicBezTo>
                    <a:pt x="21507" y="36494"/>
                    <a:pt x="23284" y="35177"/>
                    <a:pt x="23284" y="35177"/>
                  </a:cubicBezTo>
                  <a:lnTo>
                    <a:pt x="27106" y="34064"/>
                  </a:lnTo>
                  <a:lnTo>
                    <a:pt x="27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5;p43">
              <a:extLst>
                <a:ext uri="{FF2B5EF4-FFF2-40B4-BE49-F238E27FC236}">
                  <a16:creationId xmlns:a16="http://schemas.microsoft.com/office/drawing/2014/main" id="{758D8FB8-36AC-45EA-9833-42F1734D778B}"/>
                </a:ext>
              </a:extLst>
            </p:cNvPr>
            <p:cNvSpPr/>
            <p:nvPr/>
          </p:nvSpPr>
          <p:spPr>
            <a:xfrm>
              <a:off x="1940750" y="2137450"/>
              <a:ext cx="445100" cy="546500"/>
            </a:xfrm>
            <a:custGeom>
              <a:avLst/>
              <a:gdLst/>
              <a:ahLst/>
              <a:cxnLst/>
              <a:rect l="l" t="t" r="r" b="b"/>
              <a:pathLst>
                <a:path w="17804" h="21860" extrusionOk="0">
                  <a:moveTo>
                    <a:pt x="17803" y="0"/>
                  </a:moveTo>
                  <a:lnTo>
                    <a:pt x="13981" y="1113"/>
                  </a:lnTo>
                  <a:cubicBezTo>
                    <a:pt x="13981" y="1113"/>
                    <a:pt x="12204" y="2430"/>
                    <a:pt x="11969" y="2516"/>
                  </a:cubicBezTo>
                  <a:cubicBezTo>
                    <a:pt x="11915" y="2537"/>
                    <a:pt x="11562" y="2569"/>
                    <a:pt x="11027" y="2612"/>
                  </a:cubicBezTo>
                  <a:cubicBezTo>
                    <a:pt x="9592" y="2730"/>
                    <a:pt x="6873" y="2923"/>
                    <a:pt x="5396" y="3094"/>
                  </a:cubicBezTo>
                  <a:cubicBezTo>
                    <a:pt x="4861" y="3158"/>
                    <a:pt x="4497" y="3212"/>
                    <a:pt x="4400" y="3265"/>
                  </a:cubicBezTo>
                  <a:cubicBezTo>
                    <a:pt x="3940" y="3522"/>
                    <a:pt x="536" y="7183"/>
                    <a:pt x="536" y="7183"/>
                  </a:cubicBezTo>
                  <a:lnTo>
                    <a:pt x="215" y="11251"/>
                  </a:lnTo>
                  <a:lnTo>
                    <a:pt x="118" y="12536"/>
                  </a:lnTo>
                  <a:lnTo>
                    <a:pt x="1" y="13959"/>
                  </a:lnTo>
                  <a:lnTo>
                    <a:pt x="1328" y="15801"/>
                  </a:lnTo>
                  <a:lnTo>
                    <a:pt x="2473" y="17385"/>
                  </a:lnTo>
                  <a:lnTo>
                    <a:pt x="7719" y="12771"/>
                  </a:lnTo>
                  <a:lnTo>
                    <a:pt x="8201" y="12846"/>
                  </a:lnTo>
                  <a:lnTo>
                    <a:pt x="10117" y="13135"/>
                  </a:lnTo>
                  <a:lnTo>
                    <a:pt x="12815" y="14966"/>
                  </a:lnTo>
                  <a:lnTo>
                    <a:pt x="17375" y="18070"/>
                  </a:lnTo>
                  <a:lnTo>
                    <a:pt x="17685" y="21624"/>
                  </a:lnTo>
                  <a:lnTo>
                    <a:pt x="17685" y="21656"/>
                  </a:lnTo>
                  <a:lnTo>
                    <a:pt x="17803" y="21860"/>
                  </a:lnTo>
                  <a:lnTo>
                    <a:pt x="178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46;p43">
              <a:extLst>
                <a:ext uri="{FF2B5EF4-FFF2-40B4-BE49-F238E27FC236}">
                  <a16:creationId xmlns:a16="http://schemas.microsoft.com/office/drawing/2014/main" id="{D79C0F62-2BC9-4E0B-91C4-519E5ADECCC2}"/>
                </a:ext>
              </a:extLst>
            </p:cNvPr>
            <p:cNvSpPr/>
            <p:nvPr/>
          </p:nvSpPr>
          <p:spPr>
            <a:xfrm>
              <a:off x="3095825" y="1285850"/>
              <a:ext cx="709775" cy="2991825"/>
            </a:xfrm>
            <a:custGeom>
              <a:avLst/>
              <a:gdLst/>
              <a:ahLst/>
              <a:cxnLst/>
              <a:rect l="l" t="t" r="r" b="b"/>
              <a:pathLst>
                <a:path w="28391" h="119673" extrusionOk="0">
                  <a:moveTo>
                    <a:pt x="28390" y="1"/>
                  </a:moveTo>
                  <a:lnTo>
                    <a:pt x="1" y="12183"/>
                  </a:lnTo>
                  <a:lnTo>
                    <a:pt x="1" y="22256"/>
                  </a:lnTo>
                  <a:lnTo>
                    <a:pt x="2720" y="20469"/>
                  </a:lnTo>
                  <a:lnTo>
                    <a:pt x="4807" y="21197"/>
                  </a:lnTo>
                  <a:lnTo>
                    <a:pt x="6648" y="17600"/>
                  </a:lnTo>
                  <a:lnTo>
                    <a:pt x="7698" y="15544"/>
                  </a:lnTo>
                  <a:lnTo>
                    <a:pt x="11294" y="12729"/>
                  </a:lnTo>
                  <a:lnTo>
                    <a:pt x="12333" y="12515"/>
                  </a:lnTo>
                  <a:lnTo>
                    <a:pt x="11519" y="14260"/>
                  </a:lnTo>
                  <a:lnTo>
                    <a:pt x="14303" y="13061"/>
                  </a:lnTo>
                  <a:lnTo>
                    <a:pt x="14656" y="14185"/>
                  </a:lnTo>
                  <a:lnTo>
                    <a:pt x="10021" y="18146"/>
                  </a:lnTo>
                  <a:lnTo>
                    <a:pt x="13029" y="18124"/>
                  </a:lnTo>
                  <a:lnTo>
                    <a:pt x="14538" y="17364"/>
                  </a:lnTo>
                  <a:lnTo>
                    <a:pt x="14185" y="19141"/>
                  </a:lnTo>
                  <a:lnTo>
                    <a:pt x="16733" y="16765"/>
                  </a:lnTo>
                  <a:lnTo>
                    <a:pt x="19634" y="15758"/>
                  </a:lnTo>
                  <a:lnTo>
                    <a:pt x="16508" y="21507"/>
                  </a:lnTo>
                  <a:lnTo>
                    <a:pt x="15812" y="24226"/>
                  </a:lnTo>
                  <a:lnTo>
                    <a:pt x="15576" y="25147"/>
                  </a:lnTo>
                  <a:lnTo>
                    <a:pt x="15619" y="25511"/>
                  </a:lnTo>
                  <a:lnTo>
                    <a:pt x="15823" y="27513"/>
                  </a:lnTo>
                  <a:lnTo>
                    <a:pt x="16272" y="31795"/>
                  </a:lnTo>
                  <a:lnTo>
                    <a:pt x="14538" y="34160"/>
                  </a:lnTo>
                  <a:lnTo>
                    <a:pt x="13382" y="36162"/>
                  </a:lnTo>
                  <a:lnTo>
                    <a:pt x="11637" y="39342"/>
                  </a:lnTo>
                  <a:lnTo>
                    <a:pt x="14345" y="40926"/>
                  </a:lnTo>
                  <a:lnTo>
                    <a:pt x="11252" y="44416"/>
                  </a:lnTo>
                  <a:lnTo>
                    <a:pt x="10299" y="45411"/>
                  </a:lnTo>
                  <a:lnTo>
                    <a:pt x="8179" y="47617"/>
                  </a:lnTo>
                  <a:lnTo>
                    <a:pt x="7237" y="48602"/>
                  </a:lnTo>
                  <a:lnTo>
                    <a:pt x="5225" y="53633"/>
                  </a:lnTo>
                  <a:lnTo>
                    <a:pt x="3062" y="52016"/>
                  </a:lnTo>
                  <a:lnTo>
                    <a:pt x="2452" y="50828"/>
                  </a:lnTo>
                  <a:lnTo>
                    <a:pt x="1521" y="49051"/>
                  </a:lnTo>
                  <a:lnTo>
                    <a:pt x="2291" y="42617"/>
                  </a:lnTo>
                  <a:lnTo>
                    <a:pt x="2131" y="42425"/>
                  </a:lnTo>
                  <a:lnTo>
                    <a:pt x="750" y="40733"/>
                  </a:lnTo>
                  <a:lnTo>
                    <a:pt x="1" y="38293"/>
                  </a:lnTo>
                  <a:lnTo>
                    <a:pt x="1" y="60067"/>
                  </a:lnTo>
                  <a:lnTo>
                    <a:pt x="985" y="60944"/>
                  </a:lnTo>
                  <a:lnTo>
                    <a:pt x="739" y="62850"/>
                  </a:lnTo>
                  <a:lnTo>
                    <a:pt x="514" y="64616"/>
                  </a:lnTo>
                  <a:lnTo>
                    <a:pt x="1" y="63738"/>
                  </a:lnTo>
                  <a:lnTo>
                    <a:pt x="1" y="85224"/>
                  </a:lnTo>
                  <a:lnTo>
                    <a:pt x="439" y="85309"/>
                  </a:lnTo>
                  <a:lnTo>
                    <a:pt x="2217" y="84624"/>
                  </a:lnTo>
                  <a:cubicBezTo>
                    <a:pt x="2217" y="84624"/>
                    <a:pt x="3030" y="85823"/>
                    <a:pt x="3180" y="86059"/>
                  </a:cubicBezTo>
                  <a:cubicBezTo>
                    <a:pt x="3341" y="86305"/>
                    <a:pt x="3148" y="87204"/>
                    <a:pt x="3148" y="87204"/>
                  </a:cubicBezTo>
                  <a:lnTo>
                    <a:pt x="6038" y="86348"/>
                  </a:lnTo>
                  <a:lnTo>
                    <a:pt x="8051" y="85866"/>
                  </a:lnTo>
                  <a:cubicBezTo>
                    <a:pt x="8051" y="85866"/>
                    <a:pt x="9742" y="86455"/>
                    <a:pt x="10138" y="86476"/>
                  </a:cubicBezTo>
                  <a:cubicBezTo>
                    <a:pt x="10524" y="86508"/>
                    <a:pt x="7976" y="90458"/>
                    <a:pt x="7976" y="90458"/>
                  </a:cubicBezTo>
                  <a:lnTo>
                    <a:pt x="7912" y="91218"/>
                  </a:lnTo>
                  <a:lnTo>
                    <a:pt x="7665" y="94184"/>
                  </a:lnTo>
                  <a:cubicBezTo>
                    <a:pt x="7665" y="94184"/>
                    <a:pt x="4957" y="96346"/>
                    <a:pt x="4839" y="96475"/>
                  </a:cubicBezTo>
                  <a:cubicBezTo>
                    <a:pt x="4732" y="96592"/>
                    <a:pt x="2602" y="101367"/>
                    <a:pt x="2602" y="101484"/>
                  </a:cubicBezTo>
                  <a:cubicBezTo>
                    <a:pt x="2602" y="101602"/>
                    <a:pt x="97" y="102983"/>
                    <a:pt x="97" y="102983"/>
                  </a:cubicBezTo>
                  <a:lnTo>
                    <a:pt x="311" y="103893"/>
                  </a:lnTo>
                  <a:lnTo>
                    <a:pt x="632" y="105231"/>
                  </a:lnTo>
                  <a:cubicBezTo>
                    <a:pt x="632" y="105231"/>
                    <a:pt x="354" y="105499"/>
                    <a:pt x="1" y="105852"/>
                  </a:cubicBezTo>
                  <a:lnTo>
                    <a:pt x="1" y="119672"/>
                  </a:lnTo>
                  <a:lnTo>
                    <a:pt x="28390" y="107490"/>
                  </a:lnTo>
                  <a:lnTo>
                    <a:pt x="28390" y="76381"/>
                  </a:lnTo>
                  <a:lnTo>
                    <a:pt x="27930" y="75097"/>
                  </a:lnTo>
                  <a:lnTo>
                    <a:pt x="25329" y="76360"/>
                  </a:lnTo>
                  <a:lnTo>
                    <a:pt x="22321" y="77816"/>
                  </a:lnTo>
                  <a:lnTo>
                    <a:pt x="19441" y="79207"/>
                  </a:lnTo>
                  <a:lnTo>
                    <a:pt x="16968" y="70686"/>
                  </a:lnTo>
                  <a:lnTo>
                    <a:pt x="21357" y="64713"/>
                  </a:lnTo>
                  <a:lnTo>
                    <a:pt x="24076" y="60998"/>
                  </a:lnTo>
                  <a:lnTo>
                    <a:pt x="25382" y="60816"/>
                  </a:lnTo>
                  <a:lnTo>
                    <a:pt x="28390" y="60398"/>
                  </a:lnTo>
                  <a:lnTo>
                    <a:pt x="28390" y="55731"/>
                  </a:lnTo>
                  <a:lnTo>
                    <a:pt x="27224" y="55774"/>
                  </a:lnTo>
                  <a:lnTo>
                    <a:pt x="26239" y="58108"/>
                  </a:lnTo>
                  <a:lnTo>
                    <a:pt x="25168" y="58910"/>
                  </a:lnTo>
                  <a:lnTo>
                    <a:pt x="22181" y="61169"/>
                  </a:lnTo>
                  <a:lnTo>
                    <a:pt x="19751" y="61180"/>
                  </a:lnTo>
                  <a:lnTo>
                    <a:pt x="20501" y="58365"/>
                  </a:lnTo>
                  <a:lnTo>
                    <a:pt x="24087" y="56298"/>
                  </a:lnTo>
                  <a:lnTo>
                    <a:pt x="24558" y="53558"/>
                  </a:lnTo>
                  <a:lnTo>
                    <a:pt x="24558" y="53547"/>
                  </a:lnTo>
                  <a:lnTo>
                    <a:pt x="26196" y="51042"/>
                  </a:lnTo>
                  <a:lnTo>
                    <a:pt x="27566" y="48955"/>
                  </a:lnTo>
                  <a:lnTo>
                    <a:pt x="28390" y="48687"/>
                  </a:lnTo>
                  <a:lnTo>
                    <a:pt x="28390" y="43945"/>
                  </a:lnTo>
                  <a:lnTo>
                    <a:pt x="27170" y="44448"/>
                  </a:lnTo>
                  <a:lnTo>
                    <a:pt x="26988" y="44512"/>
                  </a:lnTo>
                  <a:cubicBezTo>
                    <a:pt x="26988" y="44512"/>
                    <a:pt x="27641" y="42896"/>
                    <a:pt x="28390" y="41065"/>
                  </a:cubicBezTo>
                  <a:lnTo>
                    <a:pt x="283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47;p43">
              <a:extLst>
                <a:ext uri="{FF2B5EF4-FFF2-40B4-BE49-F238E27FC236}">
                  <a16:creationId xmlns:a16="http://schemas.microsoft.com/office/drawing/2014/main" id="{4E4653DF-DC46-4333-9E66-3E191554991F}"/>
                </a:ext>
              </a:extLst>
            </p:cNvPr>
            <p:cNvSpPr/>
            <p:nvPr/>
          </p:nvSpPr>
          <p:spPr>
            <a:xfrm>
              <a:off x="3770525" y="2312475"/>
              <a:ext cx="35075" cy="86200"/>
            </a:xfrm>
            <a:custGeom>
              <a:avLst/>
              <a:gdLst/>
              <a:ahLst/>
              <a:cxnLst/>
              <a:rect l="l" t="t" r="r" b="b"/>
              <a:pathLst>
                <a:path w="1403" h="3448" extrusionOk="0">
                  <a:moveTo>
                    <a:pt x="1402" y="0"/>
                  </a:moveTo>
                  <a:cubicBezTo>
                    <a:pt x="653" y="1831"/>
                    <a:pt x="0" y="3447"/>
                    <a:pt x="0" y="3447"/>
                  </a:cubicBezTo>
                  <a:lnTo>
                    <a:pt x="182" y="3383"/>
                  </a:lnTo>
                  <a:lnTo>
                    <a:pt x="1402" y="2880"/>
                  </a:lnTo>
                  <a:lnTo>
                    <a:pt x="14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48;p43">
              <a:extLst>
                <a:ext uri="{FF2B5EF4-FFF2-40B4-BE49-F238E27FC236}">
                  <a16:creationId xmlns:a16="http://schemas.microsoft.com/office/drawing/2014/main" id="{3DD5255D-706E-4DF0-83A3-862D1D682917}"/>
                </a:ext>
              </a:extLst>
            </p:cNvPr>
            <p:cNvSpPr/>
            <p:nvPr/>
          </p:nvSpPr>
          <p:spPr>
            <a:xfrm>
              <a:off x="3520025" y="2795800"/>
              <a:ext cx="285575" cy="470250"/>
            </a:xfrm>
            <a:custGeom>
              <a:avLst/>
              <a:gdLst/>
              <a:ahLst/>
              <a:cxnLst/>
              <a:rect l="l" t="t" r="r" b="b"/>
              <a:pathLst>
                <a:path w="11423" h="18810" extrusionOk="0">
                  <a:moveTo>
                    <a:pt x="11422" y="0"/>
                  </a:moveTo>
                  <a:lnTo>
                    <a:pt x="8414" y="418"/>
                  </a:lnTo>
                  <a:lnTo>
                    <a:pt x="7108" y="600"/>
                  </a:lnTo>
                  <a:lnTo>
                    <a:pt x="4389" y="4315"/>
                  </a:lnTo>
                  <a:lnTo>
                    <a:pt x="0" y="10288"/>
                  </a:lnTo>
                  <a:lnTo>
                    <a:pt x="2473" y="18809"/>
                  </a:lnTo>
                  <a:lnTo>
                    <a:pt x="5353" y="17418"/>
                  </a:lnTo>
                  <a:lnTo>
                    <a:pt x="8361" y="15962"/>
                  </a:lnTo>
                  <a:lnTo>
                    <a:pt x="10962" y="14699"/>
                  </a:lnTo>
                  <a:lnTo>
                    <a:pt x="11422" y="15983"/>
                  </a:lnTo>
                  <a:lnTo>
                    <a:pt x="114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49;p43">
              <a:extLst>
                <a:ext uri="{FF2B5EF4-FFF2-40B4-BE49-F238E27FC236}">
                  <a16:creationId xmlns:a16="http://schemas.microsoft.com/office/drawing/2014/main" id="{CC1509D6-B97B-4F84-98C2-D87762A9FD31}"/>
                </a:ext>
              </a:extLst>
            </p:cNvPr>
            <p:cNvSpPr/>
            <p:nvPr/>
          </p:nvSpPr>
          <p:spPr>
            <a:xfrm>
              <a:off x="3589600" y="2503025"/>
              <a:ext cx="216000" cy="312325"/>
            </a:xfrm>
            <a:custGeom>
              <a:avLst/>
              <a:gdLst/>
              <a:ahLst/>
              <a:cxnLst/>
              <a:rect l="l" t="t" r="r" b="b"/>
              <a:pathLst>
                <a:path w="8640" h="12493" extrusionOk="0">
                  <a:moveTo>
                    <a:pt x="8639" y="0"/>
                  </a:moveTo>
                  <a:lnTo>
                    <a:pt x="7815" y="268"/>
                  </a:lnTo>
                  <a:lnTo>
                    <a:pt x="6445" y="2355"/>
                  </a:lnTo>
                  <a:lnTo>
                    <a:pt x="4807" y="4860"/>
                  </a:lnTo>
                  <a:lnTo>
                    <a:pt x="4807" y="4871"/>
                  </a:lnTo>
                  <a:lnTo>
                    <a:pt x="4336" y="7611"/>
                  </a:lnTo>
                  <a:lnTo>
                    <a:pt x="750" y="9678"/>
                  </a:lnTo>
                  <a:lnTo>
                    <a:pt x="0" y="12493"/>
                  </a:lnTo>
                  <a:lnTo>
                    <a:pt x="2430" y="12482"/>
                  </a:lnTo>
                  <a:lnTo>
                    <a:pt x="5417" y="10223"/>
                  </a:lnTo>
                  <a:lnTo>
                    <a:pt x="6488" y="9421"/>
                  </a:lnTo>
                  <a:lnTo>
                    <a:pt x="7473" y="7087"/>
                  </a:lnTo>
                  <a:lnTo>
                    <a:pt x="8639" y="7044"/>
                  </a:lnTo>
                  <a:lnTo>
                    <a:pt x="86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50;p43">
              <a:extLst>
                <a:ext uri="{FF2B5EF4-FFF2-40B4-BE49-F238E27FC236}">
                  <a16:creationId xmlns:a16="http://schemas.microsoft.com/office/drawing/2014/main" id="{348D0587-C6C7-44DF-BC9A-1C8805EDD139}"/>
                </a:ext>
              </a:extLst>
            </p:cNvPr>
            <p:cNvSpPr/>
            <p:nvPr/>
          </p:nvSpPr>
          <p:spPr>
            <a:xfrm>
              <a:off x="3095825" y="1598700"/>
              <a:ext cx="490850" cy="1027975"/>
            </a:xfrm>
            <a:custGeom>
              <a:avLst/>
              <a:gdLst/>
              <a:ahLst/>
              <a:cxnLst/>
              <a:rect l="l" t="t" r="r" b="b"/>
              <a:pathLst>
                <a:path w="19634" h="41119" extrusionOk="0">
                  <a:moveTo>
                    <a:pt x="12333" y="1"/>
                  </a:moveTo>
                  <a:lnTo>
                    <a:pt x="11294" y="215"/>
                  </a:lnTo>
                  <a:lnTo>
                    <a:pt x="7698" y="3030"/>
                  </a:lnTo>
                  <a:lnTo>
                    <a:pt x="6648" y="5086"/>
                  </a:lnTo>
                  <a:lnTo>
                    <a:pt x="4807" y="8683"/>
                  </a:lnTo>
                  <a:lnTo>
                    <a:pt x="2720" y="7955"/>
                  </a:lnTo>
                  <a:lnTo>
                    <a:pt x="1" y="9742"/>
                  </a:lnTo>
                  <a:lnTo>
                    <a:pt x="1" y="25779"/>
                  </a:lnTo>
                  <a:lnTo>
                    <a:pt x="750" y="28219"/>
                  </a:lnTo>
                  <a:lnTo>
                    <a:pt x="2131" y="29911"/>
                  </a:lnTo>
                  <a:lnTo>
                    <a:pt x="2291" y="30103"/>
                  </a:lnTo>
                  <a:lnTo>
                    <a:pt x="1521" y="36537"/>
                  </a:lnTo>
                  <a:lnTo>
                    <a:pt x="2452" y="38314"/>
                  </a:lnTo>
                  <a:lnTo>
                    <a:pt x="3062" y="39502"/>
                  </a:lnTo>
                  <a:lnTo>
                    <a:pt x="5225" y="41119"/>
                  </a:lnTo>
                  <a:lnTo>
                    <a:pt x="7237" y="36088"/>
                  </a:lnTo>
                  <a:lnTo>
                    <a:pt x="8179" y="35103"/>
                  </a:lnTo>
                  <a:lnTo>
                    <a:pt x="10299" y="32897"/>
                  </a:lnTo>
                  <a:lnTo>
                    <a:pt x="11252" y="31902"/>
                  </a:lnTo>
                  <a:lnTo>
                    <a:pt x="14345" y="28412"/>
                  </a:lnTo>
                  <a:lnTo>
                    <a:pt x="11637" y="26828"/>
                  </a:lnTo>
                  <a:lnTo>
                    <a:pt x="13382" y="23648"/>
                  </a:lnTo>
                  <a:lnTo>
                    <a:pt x="14538" y="21646"/>
                  </a:lnTo>
                  <a:lnTo>
                    <a:pt x="16272" y="19281"/>
                  </a:lnTo>
                  <a:lnTo>
                    <a:pt x="15823" y="14999"/>
                  </a:lnTo>
                  <a:lnTo>
                    <a:pt x="15619" y="12997"/>
                  </a:lnTo>
                  <a:lnTo>
                    <a:pt x="15576" y="12633"/>
                  </a:lnTo>
                  <a:lnTo>
                    <a:pt x="15812" y="11712"/>
                  </a:lnTo>
                  <a:lnTo>
                    <a:pt x="16508" y="8993"/>
                  </a:lnTo>
                  <a:lnTo>
                    <a:pt x="19634" y="3244"/>
                  </a:lnTo>
                  <a:lnTo>
                    <a:pt x="16733" y="4251"/>
                  </a:lnTo>
                  <a:lnTo>
                    <a:pt x="14185" y="6627"/>
                  </a:lnTo>
                  <a:lnTo>
                    <a:pt x="14538" y="4850"/>
                  </a:lnTo>
                  <a:lnTo>
                    <a:pt x="13029" y="5610"/>
                  </a:lnTo>
                  <a:lnTo>
                    <a:pt x="10021" y="5632"/>
                  </a:lnTo>
                  <a:lnTo>
                    <a:pt x="14656" y="1671"/>
                  </a:lnTo>
                  <a:lnTo>
                    <a:pt x="14303" y="547"/>
                  </a:lnTo>
                  <a:lnTo>
                    <a:pt x="11519" y="1746"/>
                  </a:lnTo>
                  <a:lnTo>
                    <a:pt x="123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51;p43">
              <a:extLst>
                <a:ext uri="{FF2B5EF4-FFF2-40B4-BE49-F238E27FC236}">
                  <a16:creationId xmlns:a16="http://schemas.microsoft.com/office/drawing/2014/main" id="{2C5ECE67-1AFD-457A-80CB-D8FA16546315}"/>
                </a:ext>
              </a:extLst>
            </p:cNvPr>
            <p:cNvSpPr/>
            <p:nvPr/>
          </p:nvSpPr>
          <p:spPr>
            <a:xfrm>
              <a:off x="3095825" y="3401450"/>
              <a:ext cx="263100" cy="530725"/>
            </a:xfrm>
            <a:custGeom>
              <a:avLst/>
              <a:gdLst/>
              <a:ahLst/>
              <a:cxnLst/>
              <a:rect l="l" t="t" r="r" b="b"/>
              <a:pathLst>
                <a:path w="10524" h="21229" extrusionOk="0">
                  <a:moveTo>
                    <a:pt x="2217" y="0"/>
                  </a:moveTo>
                  <a:lnTo>
                    <a:pt x="439" y="685"/>
                  </a:lnTo>
                  <a:lnTo>
                    <a:pt x="1" y="600"/>
                  </a:lnTo>
                  <a:lnTo>
                    <a:pt x="1" y="21228"/>
                  </a:lnTo>
                  <a:cubicBezTo>
                    <a:pt x="354" y="20875"/>
                    <a:pt x="632" y="20607"/>
                    <a:pt x="632" y="20607"/>
                  </a:cubicBezTo>
                  <a:lnTo>
                    <a:pt x="311" y="19269"/>
                  </a:lnTo>
                  <a:lnTo>
                    <a:pt x="97" y="18359"/>
                  </a:lnTo>
                  <a:cubicBezTo>
                    <a:pt x="97" y="18359"/>
                    <a:pt x="2602" y="16978"/>
                    <a:pt x="2602" y="16860"/>
                  </a:cubicBezTo>
                  <a:cubicBezTo>
                    <a:pt x="2602" y="16743"/>
                    <a:pt x="4732" y="11979"/>
                    <a:pt x="4839" y="11851"/>
                  </a:cubicBezTo>
                  <a:cubicBezTo>
                    <a:pt x="4957" y="11722"/>
                    <a:pt x="7665" y="9560"/>
                    <a:pt x="7665" y="9560"/>
                  </a:cubicBezTo>
                  <a:lnTo>
                    <a:pt x="7912" y="6594"/>
                  </a:lnTo>
                  <a:lnTo>
                    <a:pt x="7976" y="5834"/>
                  </a:lnTo>
                  <a:cubicBezTo>
                    <a:pt x="7976" y="5834"/>
                    <a:pt x="10524" y="1884"/>
                    <a:pt x="10138" y="1852"/>
                  </a:cubicBezTo>
                  <a:cubicBezTo>
                    <a:pt x="9742" y="1831"/>
                    <a:pt x="8051" y="1242"/>
                    <a:pt x="8051" y="1242"/>
                  </a:cubicBezTo>
                  <a:lnTo>
                    <a:pt x="6038" y="1724"/>
                  </a:lnTo>
                  <a:lnTo>
                    <a:pt x="3148" y="2580"/>
                  </a:lnTo>
                  <a:cubicBezTo>
                    <a:pt x="3148" y="2580"/>
                    <a:pt x="3341" y="1681"/>
                    <a:pt x="3180" y="1435"/>
                  </a:cubicBezTo>
                  <a:cubicBezTo>
                    <a:pt x="3030" y="1199"/>
                    <a:pt x="2217" y="0"/>
                    <a:pt x="2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2;p43">
              <a:extLst>
                <a:ext uri="{FF2B5EF4-FFF2-40B4-BE49-F238E27FC236}">
                  <a16:creationId xmlns:a16="http://schemas.microsoft.com/office/drawing/2014/main" id="{2F1B2242-B1D2-49FE-B531-1B1B0B213F98}"/>
                </a:ext>
              </a:extLst>
            </p:cNvPr>
            <p:cNvSpPr/>
            <p:nvPr/>
          </p:nvSpPr>
          <p:spPr>
            <a:xfrm>
              <a:off x="3095825" y="2787500"/>
              <a:ext cx="24650" cy="113775"/>
            </a:xfrm>
            <a:custGeom>
              <a:avLst/>
              <a:gdLst/>
              <a:ahLst/>
              <a:cxnLst/>
              <a:rect l="l" t="t" r="r" b="b"/>
              <a:pathLst>
                <a:path w="986" h="4551" extrusionOk="0">
                  <a:moveTo>
                    <a:pt x="1" y="1"/>
                  </a:moveTo>
                  <a:lnTo>
                    <a:pt x="1" y="3672"/>
                  </a:lnTo>
                  <a:lnTo>
                    <a:pt x="514" y="4550"/>
                  </a:lnTo>
                  <a:lnTo>
                    <a:pt x="739" y="2784"/>
                  </a:lnTo>
                  <a:lnTo>
                    <a:pt x="985" y="878"/>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3;p43">
              <a:extLst>
                <a:ext uri="{FF2B5EF4-FFF2-40B4-BE49-F238E27FC236}">
                  <a16:creationId xmlns:a16="http://schemas.microsoft.com/office/drawing/2014/main" id="{B8ED9FE3-9F66-42DB-A0C8-4D58C15D5187}"/>
                </a:ext>
              </a:extLst>
            </p:cNvPr>
            <p:cNvSpPr/>
            <p:nvPr/>
          </p:nvSpPr>
          <p:spPr>
            <a:xfrm>
              <a:off x="4515325" y="1285850"/>
              <a:ext cx="709750" cy="1221750"/>
            </a:xfrm>
            <a:custGeom>
              <a:avLst/>
              <a:gdLst/>
              <a:ahLst/>
              <a:cxnLst/>
              <a:rect l="l" t="t" r="r" b="b"/>
              <a:pathLst>
                <a:path w="28390" h="48870" extrusionOk="0">
                  <a:moveTo>
                    <a:pt x="28390" y="1"/>
                  </a:moveTo>
                  <a:lnTo>
                    <a:pt x="0" y="12204"/>
                  </a:lnTo>
                  <a:lnTo>
                    <a:pt x="0" y="48837"/>
                  </a:lnTo>
                  <a:lnTo>
                    <a:pt x="32" y="48869"/>
                  </a:lnTo>
                  <a:lnTo>
                    <a:pt x="75" y="45840"/>
                  </a:lnTo>
                  <a:lnTo>
                    <a:pt x="97" y="44609"/>
                  </a:lnTo>
                  <a:lnTo>
                    <a:pt x="728" y="42778"/>
                  </a:lnTo>
                  <a:lnTo>
                    <a:pt x="1927" y="43238"/>
                  </a:lnTo>
                  <a:lnTo>
                    <a:pt x="3918" y="44009"/>
                  </a:lnTo>
                  <a:lnTo>
                    <a:pt x="3169" y="41472"/>
                  </a:lnTo>
                  <a:lnTo>
                    <a:pt x="2816" y="40252"/>
                  </a:lnTo>
                  <a:lnTo>
                    <a:pt x="4550" y="39224"/>
                  </a:lnTo>
                  <a:lnTo>
                    <a:pt x="5192" y="36109"/>
                  </a:lnTo>
                  <a:lnTo>
                    <a:pt x="7975" y="33293"/>
                  </a:lnTo>
                  <a:lnTo>
                    <a:pt x="9078" y="33122"/>
                  </a:lnTo>
                  <a:lnTo>
                    <a:pt x="10052" y="32972"/>
                  </a:lnTo>
                  <a:lnTo>
                    <a:pt x="10919" y="30917"/>
                  </a:lnTo>
                  <a:lnTo>
                    <a:pt x="12547" y="28604"/>
                  </a:lnTo>
                  <a:lnTo>
                    <a:pt x="12696" y="28776"/>
                  </a:lnTo>
                  <a:lnTo>
                    <a:pt x="13585" y="29771"/>
                  </a:lnTo>
                  <a:lnTo>
                    <a:pt x="13874" y="29557"/>
                  </a:lnTo>
                  <a:lnTo>
                    <a:pt x="15094" y="28604"/>
                  </a:lnTo>
                  <a:lnTo>
                    <a:pt x="17064" y="31002"/>
                  </a:lnTo>
                  <a:lnTo>
                    <a:pt x="16186" y="32116"/>
                  </a:lnTo>
                  <a:lnTo>
                    <a:pt x="13649" y="35306"/>
                  </a:lnTo>
                  <a:lnTo>
                    <a:pt x="12257" y="37061"/>
                  </a:lnTo>
                  <a:lnTo>
                    <a:pt x="13735" y="35830"/>
                  </a:lnTo>
                  <a:lnTo>
                    <a:pt x="15094" y="34685"/>
                  </a:lnTo>
                  <a:lnTo>
                    <a:pt x="16657" y="34021"/>
                  </a:lnTo>
                  <a:lnTo>
                    <a:pt x="17332" y="33390"/>
                  </a:lnTo>
                  <a:lnTo>
                    <a:pt x="17931" y="32833"/>
                  </a:lnTo>
                  <a:lnTo>
                    <a:pt x="19730" y="33336"/>
                  </a:lnTo>
                  <a:lnTo>
                    <a:pt x="20308" y="31987"/>
                  </a:lnTo>
                  <a:lnTo>
                    <a:pt x="22395" y="31206"/>
                  </a:lnTo>
                  <a:lnTo>
                    <a:pt x="23498" y="33047"/>
                  </a:lnTo>
                  <a:lnTo>
                    <a:pt x="24226" y="32844"/>
                  </a:lnTo>
                  <a:lnTo>
                    <a:pt x="27491" y="31912"/>
                  </a:lnTo>
                  <a:lnTo>
                    <a:pt x="27319" y="31120"/>
                  </a:lnTo>
                  <a:lnTo>
                    <a:pt x="28390" y="30831"/>
                  </a:lnTo>
                  <a:lnTo>
                    <a:pt x="283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4;p43">
              <a:extLst>
                <a:ext uri="{FF2B5EF4-FFF2-40B4-BE49-F238E27FC236}">
                  <a16:creationId xmlns:a16="http://schemas.microsoft.com/office/drawing/2014/main" id="{436C5437-A87A-495E-AFD5-2F93508D1E88}"/>
                </a:ext>
              </a:extLst>
            </p:cNvPr>
            <p:cNvSpPr/>
            <p:nvPr/>
          </p:nvSpPr>
          <p:spPr>
            <a:xfrm>
              <a:off x="4515325" y="2400250"/>
              <a:ext cx="709750" cy="1877950"/>
            </a:xfrm>
            <a:custGeom>
              <a:avLst/>
              <a:gdLst/>
              <a:ahLst/>
              <a:cxnLst/>
              <a:rect l="l" t="t" r="r" b="b"/>
              <a:pathLst>
                <a:path w="28390" h="75118" extrusionOk="0">
                  <a:moveTo>
                    <a:pt x="19944" y="26742"/>
                  </a:moveTo>
                  <a:lnTo>
                    <a:pt x="20393" y="26752"/>
                  </a:lnTo>
                  <a:lnTo>
                    <a:pt x="20340" y="27930"/>
                  </a:lnTo>
                  <a:lnTo>
                    <a:pt x="20201" y="28283"/>
                  </a:lnTo>
                  <a:lnTo>
                    <a:pt x="21057" y="28347"/>
                  </a:lnTo>
                  <a:lnTo>
                    <a:pt x="21657" y="29686"/>
                  </a:lnTo>
                  <a:lnTo>
                    <a:pt x="21657" y="29686"/>
                  </a:lnTo>
                  <a:lnTo>
                    <a:pt x="20843" y="29182"/>
                  </a:lnTo>
                  <a:lnTo>
                    <a:pt x="19312" y="29332"/>
                  </a:lnTo>
                  <a:cubicBezTo>
                    <a:pt x="19312" y="29332"/>
                    <a:pt x="19569" y="27063"/>
                    <a:pt x="19580" y="27020"/>
                  </a:cubicBezTo>
                  <a:lnTo>
                    <a:pt x="19944" y="26742"/>
                  </a:lnTo>
                  <a:close/>
                  <a:moveTo>
                    <a:pt x="20629" y="29600"/>
                  </a:moveTo>
                  <a:lnTo>
                    <a:pt x="21282" y="29803"/>
                  </a:lnTo>
                  <a:lnTo>
                    <a:pt x="21346" y="30339"/>
                  </a:lnTo>
                  <a:lnTo>
                    <a:pt x="21871" y="30178"/>
                  </a:lnTo>
                  <a:lnTo>
                    <a:pt x="22074" y="30553"/>
                  </a:lnTo>
                  <a:lnTo>
                    <a:pt x="21624" y="31473"/>
                  </a:lnTo>
                  <a:lnTo>
                    <a:pt x="20993" y="31784"/>
                  </a:lnTo>
                  <a:lnTo>
                    <a:pt x="20308" y="31570"/>
                  </a:lnTo>
                  <a:lnTo>
                    <a:pt x="20597" y="30531"/>
                  </a:lnTo>
                  <a:lnTo>
                    <a:pt x="20265" y="30028"/>
                  </a:lnTo>
                  <a:lnTo>
                    <a:pt x="20597" y="29857"/>
                  </a:lnTo>
                  <a:lnTo>
                    <a:pt x="20629" y="29600"/>
                  </a:lnTo>
                  <a:close/>
                  <a:moveTo>
                    <a:pt x="21432" y="33764"/>
                  </a:moveTo>
                  <a:lnTo>
                    <a:pt x="21036" y="34449"/>
                  </a:lnTo>
                  <a:lnTo>
                    <a:pt x="19858" y="34760"/>
                  </a:lnTo>
                  <a:lnTo>
                    <a:pt x="19526" y="35199"/>
                  </a:lnTo>
                  <a:lnTo>
                    <a:pt x="19580" y="35659"/>
                  </a:lnTo>
                  <a:lnTo>
                    <a:pt x="20276" y="35177"/>
                  </a:lnTo>
                  <a:lnTo>
                    <a:pt x="20607" y="34920"/>
                  </a:lnTo>
                  <a:lnTo>
                    <a:pt x="20383" y="35349"/>
                  </a:lnTo>
                  <a:lnTo>
                    <a:pt x="20158" y="35745"/>
                  </a:lnTo>
                  <a:lnTo>
                    <a:pt x="20522" y="36515"/>
                  </a:lnTo>
                  <a:lnTo>
                    <a:pt x="19869" y="36783"/>
                  </a:lnTo>
                  <a:lnTo>
                    <a:pt x="19537" y="36344"/>
                  </a:lnTo>
                  <a:lnTo>
                    <a:pt x="19580" y="36976"/>
                  </a:lnTo>
                  <a:lnTo>
                    <a:pt x="19408" y="37415"/>
                  </a:lnTo>
                  <a:lnTo>
                    <a:pt x="18905" y="37704"/>
                  </a:lnTo>
                  <a:lnTo>
                    <a:pt x="18916" y="36944"/>
                  </a:lnTo>
                  <a:cubicBezTo>
                    <a:pt x="18916" y="36944"/>
                    <a:pt x="18873" y="36462"/>
                    <a:pt x="18862" y="36419"/>
                  </a:cubicBezTo>
                  <a:cubicBezTo>
                    <a:pt x="18841" y="36387"/>
                    <a:pt x="19130" y="35092"/>
                    <a:pt x="19130" y="35049"/>
                  </a:cubicBezTo>
                  <a:cubicBezTo>
                    <a:pt x="19130" y="35006"/>
                    <a:pt x="19473" y="34653"/>
                    <a:pt x="19473" y="34653"/>
                  </a:cubicBezTo>
                  <a:lnTo>
                    <a:pt x="20757" y="34171"/>
                  </a:lnTo>
                  <a:lnTo>
                    <a:pt x="21432" y="33764"/>
                  </a:lnTo>
                  <a:close/>
                  <a:moveTo>
                    <a:pt x="18916" y="33240"/>
                  </a:moveTo>
                  <a:lnTo>
                    <a:pt x="18263" y="34374"/>
                  </a:lnTo>
                  <a:cubicBezTo>
                    <a:pt x="18263" y="34374"/>
                    <a:pt x="18295" y="35477"/>
                    <a:pt x="18338" y="35691"/>
                  </a:cubicBezTo>
                  <a:cubicBezTo>
                    <a:pt x="18381" y="35905"/>
                    <a:pt x="17599" y="37393"/>
                    <a:pt x="17599" y="37393"/>
                  </a:cubicBezTo>
                  <a:lnTo>
                    <a:pt x="15362" y="38132"/>
                  </a:lnTo>
                  <a:lnTo>
                    <a:pt x="14752" y="36505"/>
                  </a:lnTo>
                  <a:lnTo>
                    <a:pt x="16293" y="34952"/>
                  </a:lnTo>
                  <a:lnTo>
                    <a:pt x="17139" y="33582"/>
                  </a:lnTo>
                  <a:lnTo>
                    <a:pt x="18916" y="33240"/>
                  </a:lnTo>
                  <a:close/>
                  <a:moveTo>
                    <a:pt x="8992" y="36729"/>
                  </a:moveTo>
                  <a:lnTo>
                    <a:pt x="12161" y="38110"/>
                  </a:lnTo>
                  <a:lnTo>
                    <a:pt x="12043" y="38474"/>
                  </a:lnTo>
                  <a:lnTo>
                    <a:pt x="13007" y="38903"/>
                  </a:lnTo>
                  <a:lnTo>
                    <a:pt x="12814" y="40615"/>
                  </a:lnTo>
                  <a:lnTo>
                    <a:pt x="11230" y="39705"/>
                  </a:lnTo>
                  <a:lnTo>
                    <a:pt x="8650" y="37543"/>
                  </a:lnTo>
                  <a:lnTo>
                    <a:pt x="8992" y="36729"/>
                  </a:lnTo>
                  <a:close/>
                  <a:moveTo>
                    <a:pt x="15523" y="39620"/>
                  </a:moveTo>
                  <a:cubicBezTo>
                    <a:pt x="15523" y="39620"/>
                    <a:pt x="16468" y="39782"/>
                    <a:pt x="16573" y="39782"/>
                  </a:cubicBezTo>
                  <a:cubicBezTo>
                    <a:pt x="16579" y="39782"/>
                    <a:pt x="16582" y="39782"/>
                    <a:pt x="16582" y="39780"/>
                  </a:cubicBezTo>
                  <a:cubicBezTo>
                    <a:pt x="16582" y="39748"/>
                    <a:pt x="16818" y="39684"/>
                    <a:pt x="16818" y="39684"/>
                  </a:cubicBezTo>
                  <a:lnTo>
                    <a:pt x="17043" y="40069"/>
                  </a:lnTo>
                  <a:lnTo>
                    <a:pt x="16400" y="40102"/>
                  </a:lnTo>
                  <a:lnTo>
                    <a:pt x="15630" y="40433"/>
                  </a:lnTo>
                  <a:lnTo>
                    <a:pt x="14848" y="40562"/>
                  </a:lnTo>
                  <a:lnTo>
                    <a:pt x="14249" y="40808"/>
                  </a:lnTo>
                  <a:lnTo>
                    <a:pt x="13274" y="40947"/>
                  </a:lnTo>
                  <a:lnTo>
                    <a:pt x="13221" y="40755"/>
                  </a:lnTo>
                  <a:lnTo>
                    <a:pt x="13135" y="40615"/>
                  </a:lnTo>
                  <a:lnTo>
                    <a:pt x="13242" y="40455"/>
                  </a:lnTo>
                  <a:lnTo>
                    <a:pt x="13703" y="40209"/>
                  </a:lnTo>
                  <a:lnTo>
                    <a:pt x="14259" y="40241"/>
                  </a:lnTo>
                  <a:lnTo>
                    <a:pt x="15266" y="39845"/>
                  </a:lnTo>
                  <a:lnTo>
                    <a:pt x="15523" y="39620"/>
                  </a:lnTo>
                  <a:close/>
                  <a:moveTo>
                    <a:pt x="28390" y="0"/>
                  </a:moveTo>
                  <a:lnTo>
                    <a:pt x="25521" y="4218"/>
                  </a:lnTo>
                  <a:lnTo>
                    <a:pt x="27373" y="4272"/>
                  </a:lnTo>
                  <a:lnTo>
                    <a:pt x="27523" y="8072"/>
                  </a:lnTo>
                  <a:lnTo>
                    <a:pt x="26774" y="9143"/>
                  </a:lnTo>
                  <a:lnTo>
                    <a:pt x="25221" y="11369"/>
                  </a:lnTo>
                  <a:lnTo>
                    <a:pt x="23894" y="13264"/>
                  </a:lnTo>
                  <a:lnTo>
                    <a:pt x="23369" y="14709"/>
                  </a:lnTo>
                  <a:lnTo>
                    <a:pt x="22352" y="17482"/>
                  </a:lnTo>
                  <a:lnTo>
                    <a:pt x="20811" y="15983"/>
                  </a:lnTo>
                  <a:lnTo>
                    <a:pt x="18488" y="17364"/>
                  </a:lnTo>
                  <a:lnTo>
                    <a:pt x="19805" y="21507"/>
                  </a:lnTo>
                  <a:lnTo>
                    <a:pt x="16871" y="26014"/>
                  </a:lnTo>
                  <a:lnTo>
                    <a:pt x="16047" y="26506"/>
                  </a:lnTo>
                  <a:lnTo>
                    <a:pt x="13167" y="28219"/>
                  </a:lnTo>
                  <a:lnTo>
                    <a:pt x="13339" y="28529"/>
                  </a:lnTo>
                  <a:lnTo>
                    <a:pt x="13628" y="29033"/>
                  </a:lnTo>
                  <a:lnTo>
                    <a:pt x="13628" y="33122"/>
                  </a:lnTo>
                  <a:lnTo>
                    <a:pt x="11540" y="32394"/>
                  </a:lnTo>
                  <a:lnTo>
                    <a:pt x="11230" y="33379"/>
                  </a:lnTo>
                  <a:cubicBezTo>
                    <a:pt x="11230" y="33379"/>
                    <a:pt x="11701" y="35263"/>
                    <a:pt x="11776" y="35466"/>
                  </a:cubicBezTo>
                  <a:cubicBezTo>
                    <a:pt x="11840" y="35680"/>
                    <a:pt x="11230" y="36697"/>
                    <a:pt x="11230" y="36933"/>
                  </a:cubicBezTo>
                  <a:cubicBezTo>
                    <a:pt x="11230" y="36948"/>
                    <a:pt x="11221" y="36955"/>
                    <a:pt x="11205" y="36955"/>
                  </a:cubicBezTo>
                  <a:cubicBezTo>
                    <a:pt x="11132" y="36955"/>
                    <a:pt x="10901" y="36805"/>
                    <a:pt x="10620" y="36612"/>
                  </a:cubicBezTo>
                  <a:cubicBezTo>
                    <a:pt x="10031" y="36194"/>
                    <a:pt x="9228" y="35552"/>
                    <a:pt x="9228" y="35552"/>
                  </a:cubicBezTo>
                  <a:lnTo>
                    <a:pt x="9763" y="33315"/>
                  </a:lnTo>
                  <a:lnTo>
                    <a:pt x="7451" y="30756"/>
                  </a:lnTo>
                  <a:lnTo>
                    <a:pt x="1445" y="36119"/>
                  </a:lnTo>
                  <a:lnTo>
                    <a:pt x="0" y="37404"/>
                  </a:lnTo>
                  <a:lnTo>
                    <a:pt x="0" y="75118"/>
                  </a:lnTo>
                  <a:lnTo>
                    <a:pt x="28390" y="62914"/>
                  </a:lnTo>
                  <a:lnTo>
                    <a:pt x="28390" y="48933"/>
                  </a:lnTo>
                  <a:lnTo>
                    <a:pt x="27319" y="48633"/>
                  </a:lnTo>
                  <a:lnTo>
                    <a:pt x="26506" y="46310"/>
                  </a:lnTo>
                  <a:lnTo>
                    <a:pt x="26270" y="46846"/>
                  </a:lnTo>
                  <a:lnTo>
                    <a:pt x="25810" y="47884"/>
                  </a:lnTo>
                  <a:lnTo>
                    <a:pt x="24301" y="47435"/>
                  </a:lnTo>
                  <a:lnTo>
                    <a:pt x="21988" y="48719"/>
                  </a:lnTo>
                  <a:lnTo>
                    <a:pt x="19783" y="50710"/>
                  </a:lnTo>
                  <a:lnTo>
                    <a:pt x="19034" y="50625"/>
                  </a:lnTo>
                  <a:lnTo>
                    <a:pt x="16604" y="51899"/>
                  </a:lnTo>
                  <a:lnTo>
                    <a:pt x="17011" y="50507"/>
                  </a:lnTo>
                  <a:lnTo>
                    <a:pt x="17118" y="50111"/>
                  </a:lnTo>
                  <a:lnTo>
                    <a:pt x="16829" y="48098"/>
                  </a:lnTo>
                  <a:lnTo>
                    <a:pt x="16539" y="46193"/>
                  </a:lnTo>
                  <a:lnTo>
                    <a:pt x="18509" y="44598"/>
                  </a:lnTo>
                  <a:cubicBezTo>
                    <a:pt x="18509" y="44598"/>
                    <a:pt x="19152" y="44084"/>
                    <a:pt x="20597" y="42949"/>
                  </a:cubicBezTo>
                  <a:lnTo>
                    <a:pt x="21410" y="41375"/>
                  </a:lnTo>
                  <a:lnTo>
                    <a:pt x="21475" y="41183"/>
                  </a:lnTo>
                  <a:lnTo>
                    <a:pt x="21753" y="40241"/>
                  </a:lnTo>
                  <a:cubicBezTo>
                    <a:pt x="21753" y="40241"/>
                    <a:pt x="22738" y="40573"/>
                    <a:pt x="22909" y="40615"/>
                  </a:cubicBezTo>
                  <a:cubicBezTo>
                    <a:pt x="22913" y="40616"/>
                    <a:pt x="22918" y="40617"/>
                    <a:pt x="22923" y="40617"/>
                  </a:cubicBezTo>
                  <a:cubicBezTo>
                    <a:pt x="23115" y="40617"/>
                    <a:pt x="23605" y="39791"/>
                    <a:pt x="23605" y="39791"/>
                  </a:cubicBezTo>
                  <a:lnTo>
                    <a:pt x="23840" y="38303"/>
                  </a:lnTo>
                  <a:lnTo>
                    <a:pt x="24761" y="37939"/>
                  </a:lnTo>
                  <a:lnTo>
                    <a:pt x="25692" y="37564"/>
                  </a:lnTo>
                  <a:lnTo>
                    <a:pt x="26442" y="37704"/>
                  </a:lnTo>
                  <a:lnTo>
                    <a:pt x="26677" y="39523"/>
                  </a:lnTo>
                  <a:lnTo>
                    <a:pt x="27416" y="39545"/>
                  </a:lnTo>
                  <a:lnTo>
                    <a:pt x="28069" y="39556"/>
                  </a:lnTo>
                  <a:lnTo>
                    <a:pt x="28240" y="38442"/>
                  </a:lnTo>
                  <a:lnTo>
                    <a:pt x="28390" y="38239"/>
                  </a:lnTo>
                  <a:lnTo>
                    <a:pt x="28390" y="35338"/>
                  </a:lnTo>
                  <a:cubicBezTo>
                    <a:pt x="28208" y="35338"/>
                    <a:pt x="27919" y="35327"/>
                    <a:pt x="27855" y="35284"/>
                  </a:cubicBezTo>
                  <a:cubicBezTo>
                    <a:pt x="27758" y="35231"/>
                    <a:pt x="27223" y="34888"/>
                    <a:pt x="27202" y="34760"/>
                  </a:cubicBezTo>
                  <a:cubicBezTo>
                    <a:pt x="27180" y="34631"/>
                    <a:pt x="26934" y="34257"/>
                    <a:pt x="26934" y="34257"/>
                  </a:cubicBezTo>
                  <a:cubicBezTo>
                    <a:pt x="26934" y="34257"/>
                    <a:pt x="25927" y="34503"/>
                    <a:pt x="25816" y="34503"/>
                  </a:cubicBezTo>
                  <a:cubicBezTo>
                    <a:pt x="25814" y="34503"/>
                    <a:pt x="25812" y="34503"/>
                    <a:pt x="25810" y="34503"/>
                  </a:cubicBezTo>
                  <a:cubicBezTo>
                    <a:pt x="25789" y="34503"/>
                    <a:pt x="25724" y="34514"/>
                    <a:pt x="25649" y="34514"/>
                  </a:cubicBezTo>
                  <a:cubicBezTo>
                    <a:pt x="25582" y="34517"/>
                    <a:pt x="25502" y="34521"/>
                    <a:pt x="25426" y="34521"/>
                  </a:cubicBezTo>
                  <a:cubicBezTo>
                    <a:pt x="25274" y="34521"/>
                    <a:pt x="25136" y="34506"/>
                    <a:pt x="25136" y="34449"/>
                  </a:cubicBezTo>
                  <a:cubicBezTo>
                    <a:pt x="25136" y="34332"/>
                    <a:pt x="24376" y="34192"/>
                    <a:pt x="24376" y="34192"/>
                  </a:cubicBezTo>
                  <a:lnTo>
                    <a:pt x="24675" y="33839"/>
                  </a:lnTo>
                  <a:lnTo>
                    <a:pt x="23915" y="33775"/>
                  </a:lnTo>
                  <a:lnTo>
                    <a:pt x="23434" y="33903"/>
                  </a:lnTo>
                  <a:lnTo>
                    <a:pt x="24825" y="32694"/>
                  </a:lnTo>
                  <a:lnTo>
                    <a:pt x="25253" y="32897"/>
                  </a:lnTo>
                  <a:lnTo>
                    <a:pt x="25660" y="32758"/>
                  </a:lnTo>
                  <a:lnTo>
                    <a:pt x="25949" y="33293"/>
                  </a:lnTo>
                  <a:lnTo>
                    <a:pt x="27137" y="32116"/>
                  </a:lnTo>
                  <a:cubicBezTo>
                    <a:pt x="27137" y="32116"/>
                    <a:pt x="27780" y="32105"/>
                    <a:pt x="28390" y="32094"/>
                  </a:cubicBezTo>
                  <a:lnTo>
                    <a:pt x="28390" y="13275"/>
                  </a:lnTo>
                  <a:lnTo>
                    <a:pt x="28379" y="13275"/>
                  </a:lnTo>
                  <a:lnTo>
                    <a:pt x="28154" y="13489"/>
                  </a:lnTo>
                  <a:lnTo>
                    <a:pt x="28015" y="13607"/>
                  </a:lnTo>
                  <a:lnTo>
                    <a:pt x="27683" y="13896"/>
                  </a:lnTo>
                  <a:lnTo>
                    <a:pt x="25864" y="15533"/>
                  </a:lnTo>
                  <a:cubicBezTo>
                    <a:pt x="25864" y="15533"/>
                    <a:pt x="26377" y="14484"/>
                    <a:pt x="26570" y="14217"/>
                  </a:cubicBezTo>
                  <a:cubicBezTo>
                    <a:pt x="26581" y="14195"/>
                    <a:pt x="26602" y="14153"/>
                    <a:pt x="26624" y="14099"/>
                  </a:cubicBezTo>
                  <a:cubicBezTo>
                    <a:pt x="26731" y="13874"/>
                    <a:pt x="26923" y="13403"/>
                    <a:pt x="27127" y="12889"/>
                  </a:cubicBezTo>
                  <a:cubicBezTo>
                    <a:pt x="27287" y="12483"/>
                    <a:pt x="27448" y="12044"/>
                    <a:pt x="27576" y="11690"/>
                  </a:cubicBezTo>
                  <a:cubicBezTo>
                    <a:pt x="27737" y="11284"/>
                    <a:pt x="27833" y="10995"/>
                    <a:pt x="27833" y="10995"/>
                  </a:cubicBezTo>
                  <a:lnTo>
                    <a:pt x="28090" y="9485"/>
                  </a:lnTo>
                  <a:lnTo>
                    <a:pt x="28390" y="9078"/>
                  </a:lnTo>
                  <a:lnTo>
                    <a:pt x="283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55;p43">
              <a:extLst>
                <a:ext uri="{FF2B5EF4-FFF2-40B4-BE49-F238E27FC236}">
                  <a16:creationId xmlns:a16="http://schemas.microsoft.com/office/drawing/2014/main" id="{72245A35-E695-4E1C-AB2A-2CAB49762271}"/>
                </a:ext>
              </a:extLst>
            </p:cNvPr>
            <p:cNvSpPr/>
            <p:nvPr/>
          </p:nvSpPr>
          <p:spPr>
            <a:xfrm>
              <a:off x="4515325" y="2000950"/>
              <a:ext cx="709750" cy="1334400"/>
            </a:xfrm>
            <a:custGeom>
              <a:avLst/>
              <a:gdLst/>
              <a:ahLst/>
              <a:cxnLst/>
              <a:rect l="l" t="t" r="r" b="b"/>
              <a:pathLst>
                <a:path w="28390" h="53376" extrusionOk="0">
                  <a:moveTo>
                    <a:pt x="12547" y="0"/>
                  </a:moveTo>
                  <a:lnTo>
                    <a:pt x="10919" y="2313"/>
                  </a:lnTo>
                  <a:lnTo>
                    <a:pt x="10052" y="4368"/>
                  </a:lnTo>
                  <a:lnTo>
                    <a:pt x="9078" y="4518"/>
                  </a:lnTo>
                  <a:lnTo>
                    <a:pt x="7975" y="4689"/>
                  </a:lnTo>
                  <a:lnTo>
                    <a:pt x="5192" y="7505"/>
                  </a:lnTo>
                  <a:lnTo>
                    <a:pt x="4550" y="10620"/>
                  </a:lnTo>
                  <a:lnTo>
                    <a:pt x="2816" y="11648"/>
                  </a:lnTo>
                  <a:lnTo>
                    <a:pt x="3169" y="12868"/>
                  </a:lnTo>
                  <a:lnTo>
                    <a:pt x="3918" y="15405"/>
                  </a:lnTo>
                  <a:lnTo>
                    <a:pt x="1927" y="14634"/>
                  </a:lnTo>
                  <a:lnTo>
                    <a:pt x="728" y="14174"/>
                  </a:lnTo>
                  <a:lnTo>
                    <a:pt x="97" y="16005"/>
                  </a:lnTo>
                  <a:lnTo>
                    <a:pt x="75" y="17236"/>
                  </a:lnTo>
                  <a:lnTo>
                    <a:pt x="32" y="20265"/>
                  </a:lnTo>
                  <a:lnTo>
                    <a:pt x="0" y="20233"/>
                  </a:lnTo>
                  <a:lnTo>
                    <a:pt x="0" y="53376"/>
                  </a:lnTo>
                  <a:lnTo>
                    <a:pt x="1445" y="52091"/>
                  </a:lnTo>
                  <a:lnTo>
                    <a:pt x="7451" y="46728"/>
                  </a:lnTo>
                  <a:lnTo>
                    <a:pt x="9763" y="49287"/>
                  </a:lnTo>
                  <a:lnTo>
                    <a:pt x="9228" y="51524"/>
                  </a:lnTo>
                  <a:cubicBezTo>
                    <a:pt x="9228" y="51524"/>
                    <a:pt x="10031" y="52166"/>
                    <a:pt x="10620" y="52584"/>
                  </a:cubicBezTo>
                  <a:cubicBezTo>
                    <a:pt x="10901" y="52777"/>
                    <a:pt x="11132" y="52927"/>
                    <a:pt x="11205" y="52927"/>
                  </a:cubicBezTo>
                  <a:cubicBezTo>
                    <a:pt x="11221" y="52927"/>
                    <a:pt x="11230" y="52920"/>
                    <a:pt x="11230" y="52905"/>
                  </a:cubicBezTo>
                  <a:cubicBezTo>
                    <a:pt x="11230" y="52669"/>
                    <a:pt x="11840" y="51652"/>
                    <a:pt x="11776" y="51438"/>
                  </a:cubicBezTo>
                  <a:cubicBezTo>
                    <a:pt x="11701" y="51235"/>
                    <a:pt x="11230" y="49351"/>
                    <a:pt x="11230" y="49351"/>
                  </a:cubicBezTo>
                  <a:lnTo>
                    <a:pt x="11540" y="48366"/>
                  </a:lnTo>
                  <a:lnTo>
                    <a:pt x="13628" y="49094"/>
                  </a:lnTo>
                  <a:lnTo>
                    <a:pt x="13628" y="45005"/>
                  </a:lnTo>
                  <a:lnTo>
                    <a:pt x="13339" y="44501"/>
                  </a:lnTo>
                  <a:lnTo>
                    <a:pt x="13167" y="44191"/>
                  </a:lnTo>
                  <a:lnTo>
                    <a:pt x="16047" y="42478"/>
                  </a:lnTo>
                  <a:lnTo>
                    <a:pt x="16871" y="41986"/>
                  </a:lnTo>
                  <a:lnTo>
                    <a:pt x="19805" y="37479"/>
                  </a:lnTo>
                  <a:lnTo>
                    <a:pt x="18488" y="33336"/>
                  </a:lnTo>
                  <a:lnTo>
                    <a:pt x="20811" y="31955"/>
                  </a:lnTo>
                  <a:lnTo>
                    <a:pt x="22352" y="33454"/>
                  </a:lnTo>
                  <a:lnTo>
                    <a:pt x="23369" y="30681"/>
                  </a:lnTo>
                  <a:lnTo>
                    <a:pt x="23894" y="29236"/>
                  </a:lnTo>
                  <a:lnTo>
                    <a:pt x="25221" y="27341"/>
                  </a:lnTo>
                  <a:lnTo>
                    <a:pt x="26774" y="25115"/>
                  </a:lnTo>
                  <a:lnTo>
                    <a:pt x="27523" y="24044"/>
                  </a:lnTo>
                  <a:lnTo>
                    <a:pt x="27373" y="20244"/>
                  </a:lnTo>
                  <a:lnTo>
                    <a:pt x="25521" y="20190"/>
                  </a:lnTo>
                  <a:lnTo>
                    <a:pt x="28390" y="15972"/>
                  </a:lnTo>
                  <a:lnTo>
                    <a:pt x="28390" y="2227"/>
                  </a:lnTo>
                  <a:lnTo>
                    <a:pt x="27319" y="2516"/>
                  </a:lnTo>
                  <a:lnTo>
                    <a:pt x="27491" y="3308"/>
                  </a:lnTo>
                  <a:lnTo>
                    <a:pt x="24226" y="4240"/>
                  </a:lnTo>
                  <a:lnTo>
                    <a:pt x="23498" y="4443"/>
                  </a:lnTo>
                  <a:lnTo>
                    <a:pt x="22395" y="2602"/>
                  </a:lnTo>
                  <a:lnTo>
                    <a:pt x="20308" y="3383"/>
                  </a:lnTo>
                  <a:lnTo>
                    <a:pt x="19730" y="4732"/>
                  </a:lnTo>
                  <a:lnTo>
                    <a:pt x="17931" y="4229"/>
                  </a:lnTo>
                  <a:lnTo>
                    <a:pt x="17332" y="4786"/>
                  </a:lnTo>
                  <a:lnTo>
                    <a:pt x="16657" y="5417"/>
                  </a:lnTo>
                  <a:lnTo>
                    <a:pt x="15094" y="6081"/>
                  </a:lnTo>
                  <a:lnTo>
                    <a:pt x="13735" y="7226"/>
                  </a:lnTo>
                  <a:lnTo>
                    <a:pt x="12257" y="8457"/>
                  </a:lnTo>
                  <a:lnTo>
                    <a:pt x="13649" y="6702"/>
                  </a:lnTo>
                  <a:lnTo>
                    <a:pt x="16186" y="3512"/>
                  </a:lnTo>
                  <a:lnTo>
                    <a:pt x="17064" y="2398"/>
                  </a:lnTo>
                  <a:lnTo>
                    <a:pt x="15094" y="0"/>
                  </a:lnTo>
                  <a:lnTo>
                    <a:pt x="13874" y="953"/>
                  </a:lnTo>
                  <a:lnTo>
                    <a:pt x="13585" y="1167"/>
                  </a:lnTo>
                  <a:lnTo>
                    <a:pt x="12696" y="172"/>
                  </a:lnTo>
                  <a:lnTo>
                    <a:pt x="1254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56;p43">
              <a:extLst>
                <a:ext uri="{FF2B5EF4-FFF2-40B4-BE49-F238E27FC236}">
                  <a16:creationId xmlns:a16="http://schemas.microsoft.com/office/drawing/2014/main" id="{9F2F3F67-9985-4A29-90CD-29EC8B93F94A}"/>
                </a:ext>
              </a:extLst>
            </p:cNvPr>
            <p:cNvSpPr/>
            <p:nvPr/>
          </p:nvSpPr>
          <p:spPr>
            <a:xfrm>
              <a:off x="4731550" y="3318475"/>
              <a:ext cx="108950" cy="97175"/>
            </a:xfrm>
            <a:custGeom>
              <a:avLst/>
              <a:gdLst/>
              <a:ahLst/>
              <a:cxnLst/>
              <a:rect l="l" t="t" r="r" b="b"/>
              <a:pathLst>
                <a:path w="4358" h="3887" extrusionOk="0">
                  <a:moveTo>
                    <a:pt x="343" y="0"/>
                  </a:moveTo>
                  <a:lnTo>
                    <a:pt x="1" y="814"/>
                  </a:lnTo>
                  <a:lnTo>
                    <a:pt x="2581" y="2976"/>
                  </a:lnTo>
                  <a:lnTo>
                    <a:pt x="4165" y="3886"/>
                  </a:lnTo>
                  <a:lnTo>
                    <a:pt x="4358" y="2184"/>
                  </a:lnTo>
                  <a:lnTo>
                    <a:pt x="3394" y="1745"/>
                  </a:lnTo>
                  <a:lnTo>
                    <a:pt x="3512" y="1381"/>
                  </a:lnTo>
                  <a:lnTo>
                    <a:pt x="3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57;p43">
              <a:extLst>
                <a:ext uri="{FF2B5EF4-FFF2-40B4-BE49-F238E27FC236}">
                  <a16:creationId xmlns:a16="http://schemas.microsoft.com/office/drawing/2014/main" id="{47BB43A1-D5B1-4EF0-A64D-B862F22D5D40}"/>
                </a:ext>
              </a:extLst>
            </p:cNvPr>
            <p:cNvSpPr/>
            <p:nvPr/>
          </p:nvSpPr>
          <p:spPr>
            <a:xfrm>
              <a:off x="4884100" y="3231225"/>
              <a:ext cx="104125" cy="122325"/>
            </a:xfrm>
            <a:custGeom>
              <a:avLst/>
              <a:gdLst/>
              <a:ahLst/>
              <a:cxnLst/>
              <a:rect l="l" t="t" r="r" b="b"/>
              <a:pathLst>
                <a:path w="4165" h="4893" extrusionOk="0">
                  <a:moveTo>
                    <a:pt x="4165" y="1"/>
                  </a:moveTo>
                  <a:lnTo>
                    <a:pt x="2388" y="343"/>
                  </a:lnTo>
                  <a:lnTo>
                    <a:pt x="1542" y="1713"/>
                  </a:lnTo>
                  <a:lnTo>
                    <a:pt x="1" y="3266"/>
                  </a:lnTo>
                  <a:lnTo>
                    <a:pt x="611" y="4893"/>
                  </a:lnTo>
                  <a:lnTo>
                    <a:pt x="2848" y="4154"/>
                  </a:lnTo>
                  <a:cubicBezTo>
                    <a:pt x="2848" y="4154"/>
                    <a:pt x="3630" y="2666"/>
                    <a:pt x="3587" y="2452"/>
                  </a:cubicBezTo>
                  <a:cubicBezTo>
                    <a:pt x="3544" y="2238"/>
                    <a:pt x="3512" y="1135"/>
                    <a:pt x="3512" y="1135"/>
                  </a:cubicBezTo>
                  <a:lnTo>
                    <a:pt x="41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58;p43">
              <a:extLst>
                <a:ext uri="{FF2B5EF4-FFF2-40B4-BE49-F238E27FC236}">
                  <a16:creationId xmlns:a16="http://schemas.microsoft.com/office/drawing/2014/main" id="{425F2DFD-3888-4F22-918D-5EF90B785A6D}"/>
                </a:ext>
              </a:extLst>
            </p:cNvPr>
            <p:cNvSpPr/>
            <p:nvPr/>
          </p:nvSpPr>
          <p:spPr>
            <a:xfrm>
              <a:off x="4998125" y="3068775"/>
              <a:ext cx="58625" cy="73625"/>
            </a:xfrm>
            <a:custGeom>
              <a:avLst/>
              <a:gdLst/>
              <a:ahLst/>
              <a:cxnLst/>
              <a:rect l="l" t="t" r="r" b="b"/>
              <a:pathLst>
                <a:path w="2345" h="2945" extrusionOk="0">
                  <a:moveTo>
                    <a:pt x="632" y="1"/>
                  </a:moveTo>
                  <a:lnTo>
                    <a:pt x="268" y="279"/>
                  </a:lnTo>
                  <a:cubicBezTo>
                    <a:pt x="257" y="322"/>
                    <a:pt x="0" y="2591"/>
                    <a:pt x="0" y="2591"/>
                  </a:cubicBezTo>
                  <a:lnTo>
                    <a:pt x="1531" y="2441"/>
                  </a:lnTo>
                  <a:lnTo>
                    <a:pt x="2345" y="2945"/>
                  </a:lnTo>
                  <a:lnTo>
                    <a:pt x="2345" y="2945"/>
                  </a:lnTo>
                  <a:lnTo>
                    <a:pt x="1745" y="1606"/>
                  </a:lnTo>
                  <a:lnTo>
                    <a:pt x="889" y="1542"/>
                  </a:lnTo>
                  <a:lnTo>
                    <a:pt x="1028" y="1189"/>
                  </a:lnTo>
                  <a:lnTo>
                    <a:pt x="1081" y="11"/>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59;p43">
              <a:extLst>
                <a:ext uri="{FF2B5EF4-FFF2-40B4-BE49-F238E27FC236}">
                  <a16:creationId xmlns:a16="http://schemas.microsoft.com/office/drawing/2014/main" id="{813A5B78-FAEF-4F13-B9EC-5BD3B473A6AC}"/>
                </a:ext>
              </a:extLst>
            </p:cNvPr>
            <p:cNvSpPr/>
            <p:nvPr/>
          </p:nvSpPr>
          <p:spPr>
            <a:xfrm>
              <a:off x="5021925" y="3140225"/>
              <a:ext cx="45250" cy="54625"/>
            </a:xfrm>
            <a:custGeom>
              <a:avLst/>
              <a:gdLst/>
              <a:ahLst/>
              <a:cxnLst/>
              <a:rect l="l" t="t" r="r" b="b"/>
              <a:pathLst>
                <a:path w="1810" h="2185" extrusionOk="0">
                  <a:moveTo>
                    <a:pt x="365" y="1"/>
                  </a:moveTo>
                  <a:lnTo>
                    <a:pt x="333" y="258"/>
                  </a:lnTo>
                  <a:lnTo>
                    <a:pt x="1" y="429"/>
                  </a:lnTo>
                  <a:lnTo>
                    <a:pt x="333" y="932"/>
                  </a:lnTo>
                  <a:lnTo>
                    <a:pt x="44" y="1971"/>
                  </a:lnTo>
                  <a:lnTo>
                    <a:pt x="729" y="2185"/>
                  </a:lnTo>
                  <a:lnTo>
                    <a:pt x="1360" y="1874"/>
                  </a:lnTo>
                  <a:lnTo>
                    <a:pt x="1810" y="954"/>
                  </a:lnTo>
                  <a:lnTo>
                    <a:pt x="1607" y="579"/>
                  </a:lnTo>
                  <a:lnTo>
                    <a:pt x="1082" y="740"/>
                  </a:lnTo>
                  <a:lnTo>
                    <a:pt x="1018" y="204"/>
                  </a:lnTo>
                  <a:lnTo>
                    <a:pt x="3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60;p43">
              <a:extLst>
                <a:ext uri="{FF2B5EF4-FFF2-40B4-BE49-F238E27FC236}">
                  <a16:creationId xmlns:a16="http://schemas.microsoft.com/office/drawing/2014/main" id="{1AC6DF0C-2842-41B3-B844-BDD4C780075C}"/>
                </a:ext>
              </a:extLst>
            </p:cNvPr>
            <p:cNvSpPr/>
            <p:nvPr/>
          </p:nvSpPr>
          <p:spPr>
            <a:xfrm>
              <a:off x="5101150" y="3202600"/>
              <a:ext cx="123925" cy="81100"/>
            </a:xfrm>
            <a:custGeom>
              <a:avLst/>
              <a:gdLst/>
              <a:ahLst/>
              <a:cxnLst/>
              <a:rect l="l" t="t" r="r" b="b"/>
              <a:pathLst>
                <a:path w="4957" h="3244" extrusionOk="0">
                  <a:moveTo>
                    <a:pt x="4957" y="0"/>
                  </a:moveTo>
                  <a:cubicBezTo>
                    <a:pt x="4347" y="11"/>
                    <a:pt x="3704" y="22"/>
                    <a:pt x="3704" y="22"/>
                  </a:cubicBezTo>
                  <a:lnTo>
                    <a:pt x="2516" y="1199"/>
                  </a:lnTo>
                  <a:lnTo>
                    <a:pt x="2227" y="664"/>
                  </a:lnTo>
                  <a:lnTo>
                    <a:pt x="1820" y="803"/>
                  </a:lnTo>
                  <a:lnTo>
                    <a:pt x="1392" y="600"/>
                  </a:lnTo>
                  <a:lnTo>
                    <a:pt x="1" y="1809"/>
                  </a:lnTo>
                  <a:lnTo>
                    <a:pt x="482" y="1681"/>
                  </a:lnTo>
                  <a:lnTo>
                    <a:pt x="1242" y="1745"/>
                  </a:lnTo>
                  <a:lnTo>
                    <a:pt x="943" y="2098"/>
                  </a:lnTo>
                  <a:cubicBezTo>
                    <a:pt x="943" y="2098"/>
                    <a:pt x="1703" y="2238"/>
                    <a:pt x="1703" y="2355"/>
                  </a:cubicBezTo>
                  <a:cubicBezTo>
                    <a:pt x="1703" y="2412"/>
                    <a:pt x="1840" y="2426"/>
                    <a:pt x="1991" y="2426"/>
                  </a:cubicBezTo>
                  <a:cubicBezTo>
                    <a:pt x="2156" y="2426"/>
                    <a:pt x="2338" y="2409"/>
                    <a:pt x="2377" y="2409"/>
                  </a:cubicBezTo>
                  <a:cubicBezTo>
                    <a:pt x="2379" y="2409"/>
                    <a:pt x="2381" y="2409"/>
                    <a:pt x="2383" y="2409"/>
                  </a:cubicBezTo>
                  <a:cubicBezTo>
                    <a:pt x="2494" y="2409"/>
                    <a:pt x="3501" y="2163"/>
                    <a:pt x="3501" y="2163"/>
                  </a:cubicBezTo>
                  <a:cubicBezTo>
                    <a:pt x="3501" y="2163"/>
                    <a:pt x="3747" y="2537"/>
                    <a:pt x="3769" y="2666"/>
                  </a:cubicBezTo>
                  <a:cubicBezTo>
                    <a:pt x="3790" y="2794"/>
                    <a:pt x="4325" y="3137"/>
                    <a:pt x="4422" y="3190"/>
                  </a:cubicBezTo>
                  <a:cubicBezTo>
                    <a:pt x="4486" y="3233"/>
                    <a:pt x="4775" y="3244"/>
                    <a:pt x="4957" y="3244"/>
                  </a:cubicBezTo>
                  <a:lnTo>
                    <a:pt x="49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61;p43">
              <a:extLst>
                <a:ext uri="{FF2B5EF4-FFF2-40B4-BE49-F238E27FC236}">
                  <a16:creationId xmlns:a16="http://schemas.microsoft.com/office/drawing/2014/main" id="{4E0B01A9-9D27-4874-A8AE-05D1481C9E28}"/>
                </a:ext>
              </a:extLst>
            </p:cNvPr>
            <p:cNvSpPr/>
            <p:nvPr/>
          </p:nvSpPr>
          <p:spPr>
            <a:xfrm>
              <a:off x="4843700" y="3390725"/>
              <a:ext cx="97700" cy="33225"/>
            </a:xfrm>
            <a:custGeom>
              <a:avLst/>
              <a:gdLst/>
              <a:ahLst/>
              <a:cxnLst/>
              <a:rect l="l" t="t" r="r" b="b"/>
              <a:pathLst>
                <a:path w="3908" h="1329" extrusionOk="0">
                  <a:moveTo>
                    <a:pt x="2388" y="1"/>
                  </a:moveTo>
                  <a:lnTo>
                    <a:pt x="2131" y="226"/>
                  </a:lnTo>
                  <a:lnTo>
                    <a:pt x="1124" y="622"/>
                  </a:lnTo>
                  <a:lnTo>
                    <a:pt x="568" y="590"/>
                  </a:lnTo>
                  <a:lnTo>
                    <a:pt x="107" y="836"/>
                  </a:lnTo>
                  <a:lnTo>
                    <a:pt x="0" y="996"/>
                  </a:lnTo>
                  <a:lnTo>
                    <a:pt x="86" y="1136"/>
                  </a:lnTo>
                  <a:lnTo>
                    <a:pt x="139" y="1328"/>
                  </a:lnTo>
                  <a:lnTo>
                    <a:pt x="1114" y="1189"/>
                  </a:lnTo>
                  <a:lnTo>
                    <a:pt x="1713" y="943"/>
                  </a:lnTo>
                  <a:lnTo>
                    <a:pt x="2495" y="814"/>
                  </a:lnTo>
                  <a:lnTo>
                    <a:pt x="3265" y="483"/>
                  </a:lnTo>
                  <a:lnTo>
                    <a:pt x="3908" y="450"/>
                  </a:lnTo>
                  <a:lnTo>
                    <a:pt x="3683" y="65"/>
                  </a:lnTo>
                  <a:cubicBezTo>
                    <a:pt x="3683" y="65"/>
                    <a:pt x="3447" y="129"/>
                    <a:pt x="3447" y="161"/>
                  </a:cubicBezTo>
                  <a:cubicBezTo>
                    <a:pt x="3447" y="163"/>
                    <a:pt x="3444" y="163"/>
                    <a:pt x="3438" y="163"/>
                  </a:cubicBezTo>
                  <a:cubicBezTo>
                    <a:pt x="3333" y="163"/>
                    <a:pt x="2388" y="1"/>
                    <a:pt x="23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62;p43">
              <a:extLst>
                <a:ext uri="{FF2B5EF4-FFF2-40B4-BE49-F238E27FC236}">
                  <a16:creationId xmlns:a16="http://schemas.microsoft.com/office/drawing/2014/main" id="{1D6F99FC-7575-4104-BE3D-011616A71A2E}"/>
                </a:ext>
              </a:extLst>
            </p:cNvPr>
            <p:cNvSpPr/>
            <p:nvPr/>
          </p:nvSpPr>
          <p:spPr>
            <a:xfrm>
              <a:off x="4986350" y="3244350"/>
              <a:ext cx="64775" cy="98500"/>
            </a:xfrm>
            <a:custGeom>
              <a:avLst/>
              <a:gdLst/>
              <a:ahLst/>
              <a:cxnLst/>
              <a:rect l="l" t="t" r="r" b="b"/>
              <a:pathLst>
                <a:path w="2591" h="3940" extrusionOk="0">
                  <a:moveTo>
                    <a:pt x="2591" y="0"/>
                  </a:moveTo>
                  <a:lnTo>
                    <a:pt x="1916" y="407"/>
                  </a:lnTo>
                  <a:lnTo>
                    <a:pt x="632" y="889"/>
                  </a:lnTo>
                  <a:cubicBezTo>
                    <a:pt x="632" y="889"/>
                    <a:pt x="289" y="1242"/>
                    <a:pt x="289" y="1285"/>
                  </a:cubicBezTo>
                  <a:cubicBezTo>
                    <a:pt x="289" y="1328"/>
                    <a:pt x="0" y="2623"/>
                    <a:pt x="21" y="2655"/>
                  </a:cubicBezTo>
                  <a:cubicBezTo>
                    <a:pt x="32" y="2698"/>
                    <a:pt x="75" y="3180"/>
                    <a:pt x="75" y="3180"/>
                  </a:cubicBezTo>
                  <a:lnTo>
                    <a:pt x="64" y="3940"/>
                  </a:lnTo>
                  <a:lnTo>
                    <a:pt x="567" y="3651"/>
                  </a:lnTo>
                  <a:lnTo>
                    <a:pt x="739" y="3212"/>
                  </a:lnTo>
                  <a:lnTo>
                    <a:pt x="696" y="2580"/>
                  </a:lnTo>
                  <a:lnTo>
                    <a:pt x="1028" y="3019"/>
                  </a:lnTo>
                  <a:lnTo>
                    <a:pt x="1681" y="2751"/>
                  </a:lnTo>
                  <a:lnTo>
                    <a:pt x="1317" y="1981"/>
                  </a:lnTo>
                  <a:lnTo>
                    <a:pt x="1542" y="1585"/>
                  </a:lnTo>
                  <a:lnTo>
                    <a:pt x="1766" y="1156"/>
                  </a:lnTo>
                  <a:lnTo>
                    <a:pt x="1435" y="1413"/>
                  </a:lnTo>
                  <a:lnTo>
                    <a:pt x="739" y="1895"/>
                  </a:lnTo>
                  <a:lnTo>
                    <a:pt x="685" y="1435"/>
                  </a:lnTo>
                  <a:lnTo>
                    <a:pt x="1017" y="996"/>
                  </a:lnTo>
                  <a:lnTo>
                    <a:pt x="2195" y="685"/>
                  </a:lnTo>
                  <a:lnTo>
                    <a:pt x="25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63;p43">
              <a:extLst>
                <a:ext uri="{FF2B5EF4-FFF2-40B4-BE49-F238E27FC236}">
                  <a16:creationId xmlns:a16="http://schemas.microsoft.com/office/drawing/2014/main" id="{8A75FF3E-DA59-4C44-837F-64AECAE70B37}"/>
                </a:ext>
              </a:extLst>
            </p:cNvPr>
            <p:cNvSpPr/>
            <p:nvPr/>
          </p:nvSpPr>
          <p:spPr>
            <a:xfrm>
              <a:off x="4928800" y="3339350"/>
              <a:ext cx="296275" cy="358375"/>
            </a:xfrm>
            <a:custGeom>
              <a:avLst/>
              <a:gdLst/>
              <a:ahLst/>
              <a:cxnLst/>
              <a:rect l="l" t="t" r="r" b="b"/>
              <a:pathLst>
                <a:path w="11851" h="14335" extrusionOk="0">
                  <a:moveTo>
                    <a:pt x="9153" y="0"/>
                  </a:moveTo>
                  <a:lnTo>
                    <a:pt x="8222" y="375"/>
                  </a:lnTo>
                  <a:lnTo>
                    <a:pt x="7301" y="739"/>
                  </a:lnTo>
                  <a:lnTo>
                    <a:pt x="7066" y="2227"/>
                  </a:lnTo>
                  <a:cubicBezTo>
                    <a:pt x="7066" y="2227"/>
                    <a:pt x="6576" y="3053"/>
                    <a:pt x="6384" y="3053"/>
                  </a:cubicBezTo>
                  <a:cubicBezTo>
                    <a:pt x="6379" y="3053"/>
                    <a:pt x="6374" y="3052"/>
                    <a:pt x="6370" y="3051"/>
                  </a:cubicBezTo>
                  <a:cubicBezTo>
                    <a:pt x="6199" y="3009"/>
                    <a:pt x="5214" y="2677"/>
                    <a:pt x="5214" y="2677"/>
                  </a:cubicBezTo>
                  <a:lnTo>
                    <a:pt x="4936" y="3619"/>
                  </a:lnTo>
                  <a:lnTo>
                    <a:pt x="4871" y="3811"/>
                  </a:lnTo>
                  <a:lnTo>
                    <a:pt x="4058" y="5385"/>
                  </a:lnTo>
                  <a:cubicBezTo>
                    <a:pt x="2613" y="6520"/>
                    <a:pt x="1970" y="7034"/>
                    <a:pt x="1970" y="7034"/>
                  </a:cubicBezTo>
                  <a:lnTo>
                    <a:pt x="0" y="8629"/>
                  </a:lnTo>
                  <a:lnTo>
                    <a:pt x="290" y="10534"/>
                  </a:lnTo>
                  <a:lnTo>
                    <a:pt x="579" y="12547"/>
                  </a:lnTo>
                  <a:lnTo>
                    <a:pt x="472" y="12943"/>
                  </a:lnTo>
                  <a:lnTo>
                    <a:pt x="65" y="14335"/>
                  </a:lnTo>
                  <a:lnTo>
                    <a:pt x="2495" y="13061"/>
                  </a:lnTo>
                  <a:lnTo>
                    <a:pt x="3244" y="13146"/>
                  </a:lnTo>
                  <a:lnTo>
                    <a:pt x="5449" y="11155"/>
                  </a:lnTo>
                  <a:lnTo>
                    <a:pt x="7762" y="9871"/>
                  </a:lnTo>
                  <a:lnTo>
                    <a:pt x="9271" y="10320"/>
                  </a:lnTo>
                  <a:lnTo>
                    <a:pt x="9731" y="9282"/>
                  </a:lnTo>
                  <a:lnTo>
                    <a:pt x="9967" y="8746"/>
                  </a:lnTo>
                  <a:lnTo>
                    <a:pt x="10780" y="11069"/>
                  </a:lnTo>
                  <a:lnTo>
                    <a:pt x="11851" y="11369"/>
                  </a:lnTo>
                  <a:lnTo>
                    <a:pt x="11851" y="675"/>
                  </a:lnTo>
                  <a:lnTo>
                    <a:pt x="11701" y="878"/>
                  </a:lnTo>
                  <a:lnTo>
                    <a:pt x="11530" y="1992"/>
                  </a:lnTo>
                  <a:lnTo>
                    <a:pt x="10877" y="1981"/>
                  </a:lnTo>
                  <a:lnTo>
                    <a:pt x="10138" y="1959"/>
                  </a:lnTo>
                  <a:lnTo>
                    <a:pt x="9903" y="140"/>
                  </a:lnTo>
                  <a:lnTo>
                    <a:pt x="91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64;p43">
              <a:extLst>
                <a:ext uri="{FF2B5EF4-FFF2-40B4-BE49-F238E27FC236}">
                  <a16:creationId xmlns:a16="http://schemas.microsoft.com/office/drawing/2014/main" id="{E98250BA-B1E2-406E-89C9-D6860637CA77}"/>
                </a:ext>
              </a:extLst>
            </p:cNvPr>
            <p:cNvSpPr/>
            <p:nvPr/>
          </p:nvSpPr>
          <p:spPr>
            <a:xfrm>
              <a:off x="5161900" y="2627200"/>
              <a:ext cx="63175" cy="161400"/>
            </a:xfrm>
            <a:custGeom>
              <a:avLst/>
              <a:gdLst/>
              <a:ahLst/>
              <a:cxnLst/>
              <a:rect l="l" t="t" r="r" b="b"/>
              <a:pathLst>
                <a:path w="2527" h="6456" extrusionOk="0">
                  <a:moveTo>
                    <a:pt x="2527" y="0"/>
                  </a:moveTo>
                  <a:lnTo>
                    <a:pt x="2227" y="407"/>
                  </a:lnTo>
                  <a:lnTo>
                    <a:pt x="1970" y="1917"/>
                  </a:lnTo>
                  <a:cubicBezTo>
                    <a:pt x="1970" y="1917"/>
                    <a:pt x="1874" y="2206"/>
                    <a:pt x="1713" y="2612"/>
                  </a:cubicBezTo>
                  <a:cubicBezTo>
                    <a:pt x="1585" y="2966"/>
                    <a:pt x="1424" y="3405"/>
                    <a:pt x="1264" y="3811"/>
                  </a:cubicBezTo>
                  <a:cubicBezTo>
                    <a:pt x="1060" y="4325"/>
                    <a:pt x="868" y="4796"/>
                    <a:pt x="761" y="5021"/>
                  </a:cubicBezTo>
                  <a:cubicBezTo>
                    <a:pt x="739" y="5075"/>
                    <a:pt x="718" y="5117"/>
                    <a:pt x="707" y="5139"/>
                  </a:cubicBezTo>
                  <a:cubicBezTo>
                    <a:pt x="514" y="5406"/>
                    <a:pt x="1" y="6455"/>
                    <a:pt x="1" y="6455"/>
                  </a:cubicBezTo>
                  <a:lnTo>
                    <a:pt x="1820" y="4818"/>
                  </a:lnTo>
                  <a:lnTo>
                    <a:pt x="2152" y="4529"/>
                  </a:lnTo>
                  <a:lnTo>
                    <a:pt x="2291" y="4411"/>
                  </a:lnTo>
                  <a:lnTo>
                    <a:pt x="2516" y="4197"/>
                  </a:lnTo>
                  <a:lnTo>
                    <a:pt x="2527" y="4197"/>
                  </a:lnTo>
                  <a:lnTo>
                    <a:pt x="25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65;p43">
              <a:extLst>
                <a:ext uri="{FF2B5EF4-FFF2-40B4-BE49-F238E27FC236}">
                  <a16:creationId xmlns:a16="http://schemas.microsoft.com/office/drawing/2014/main" id="{928C6FDA-F8AF-448E-A391-2B41D2A5C490}"/>
                </a:ext>
              </a:extLst>
            </p:cNvPr>
            <p:cNvSpPr/>
            <p:nvPr/>
          </p:nvSpPr>
          <p:spPr>
            <a:xfrm>
              <a:off x="5225050" y="1285850"/>
              <a:ext cx="677675" cy="3016700"/>
            </a:xfrm>
            <a:custGeom>
              <a:avLst/>
              <a:gdLst/>
              <a:ahLst/>
              <a:cxnLst/>
              <a:rect l="l" t="t" r="r" b="b"/>
              <a:pathLst>
                <a:path w="27107" h="120668" extrusionOk="0">
                  <a:moveTo>
                    <a:pt x="2913" y="50657"/>
                  </a:moveTo>
                  <a:lnTo>
                    <a:pt x="3480" y="50892"/>
                  </a:lnTo>
                  <a:lnTo>
                    <a:pt x="3983" y="52156"/>
                  </a:lnTo>
                  <a:lnTo>
                    <a:pt x="3009" y="52905"/>
                  </a:lnTo>
                  <a:lnTo>
                    <a:pt x="2463" y="51567"/>
                  </a:lnTo>
                  <a:lnTo>
                    <a:pt x="2913" y="50657"/>
                  </a:lnTo>
                  <a:close/>
                  <a:moveTo>
                    <a:pt x="1" y="1"/>
                  </a:moveTo>
                  <a:lnTo>
                    <a:pt x="1" y="30831"/>
                  </a:lnTo>
                  <a:lnTo>
                    <a:pt x="311" y="31035"/>
                  </a:lnTo>
                  <a:lnTo>
                    <a:pt x="6916" y="35755"/>
                  </a:lnTo>
                  <a:lnTo>
                    <a:pt x="7013" y="36355"/>
                  </a:lnTo>
                  <a:lnTo>
                    <a:pt x="7109" y="36965"/>
                  </a:lnTo>
                  <a:lnTo>
                    <a:pt x="7205" y="37629"/>
                  </a:lnTo>
                  <a:lnTo>
                    <a:pt x="8287" y="38025"/>
                  </a:lnTo>
                  <a:lnTo>
                    <a:pt x="11027" y="39021"/>
                  </a:lnTo>
                  <a:lnTo>
                    <a:pt x="12537" y="41033"/>
                  </a:lnTo>
                  <a:lnTo>
                    <a:pt x="13404" y="40701"/>
                  </a:lnTo>
                  <a:cubicBezTo>
                    <a:pt x="13404" y="40701"/>
                    <a:pt x="13468" y="39920"/>
                    <a:pt x="13286" y="39716"/>
                  </a:cubicBezTo>
                  <a:cubicBezTo>
                    <a:pt x="13282" y="39711"/>
                    <a:pt x="13281" y="39709"/>
                    <a:pt x="13281" y="39709"/>
                  </a:cubicBezTo>
                  <a:lnTo>
                    <a:pt x="13281" y="39709"/>
                  </a:lnTo>
                  <a:cubicBezTo>
                    <a:pt x="13304" y="39709"/>
                    <a:pt x="15293" y="41800"/>
                    <a:pt x="16390" y="42960"/>
                  </a:cubicBezTo>
                  <a:cubicBezTo>
                    <a:pt x="16819" y="43410"/>
                    <a:pt x="17118" y="43720"/>
                    <a:pt x="17118" y="43720"/>
                  </a:cubicBezTo>
                  <a:lnTo>
                    <a:pt x="17803" y="46022"/>
                  </a:lnTo>
                  <a:lnTo>
                    <a:pt x="17482" y="46086"/>
                  </a:lnTo>
                  <a:lnTo>
                    <a:pt x="15609" y="46461"/>
                  </a:lnTo>
                  <a:lnTo>
                    <a:pt x="16423" y="49811"/>
                  </a:lnTo>
                  <a:lnTo>
                    <a:pt x="15641" y="49704"/>
                  </a:lnTo>
                  <a:lnTo>
                    <a:pt x="14795" y="49597"/>
                  </a:lnTo>
                  <a:lnTo>
                    <a:pt x="12419" y="50186"/>
                  </a:lnTo>
                  <a:lnTo>
                    <a:pt x="12130" y="48998"/>
                  </a:lnTo>
                  <a:lnTo>
                    <a:pt x="8372" y="51631"/>
                  </a:lnTo>
                  <a:lnTo>
                    <a:pt x="6403" y="51139"/>
                  </a:lnTo>
                  <a:lnTo>
                    <a:pt x="10331" y="46568"/>
                  </a:lnTo>
                  <a:lnTo>
                    <a:pt x="8308" y="46739"/>
                  </a:lnTo>
                  <a:lnTo>
                    <a:pt x="7944" y="45551"/>
                  </a:lnTo>
                  <a:lnTo>
                    <a:pt x="6017" y="47242"/>
                  </a:lnTo>
                  <a:lnTo>
                    <a:pt x="4540" y="46835"/>
                  </a:lnTo>
                  <a:lnTo>
                    <a:pt x="4540" y="46225"/>
                  </a:lnTo>
                  <a:lnTo>
                    <a:pt x="4047" y="45947"/>
                  </a:lnTo>
                  <a:lnTo>
                    <a:pt x="761" y="44148"/>
                  </a:lnTo>
                  <a:lnTo>
                    <a:pt x="1" y="44576"/>
                  </a:lnTo>
                  <a:lnTo>
                    <a:pt x="1" y="53654"/>
                  </a:lnTo>
                  <a:lnTo>
                    <a:pt x="1200" y="53119"/>
                  </a:lnTo>
                  <a:lnTo>
                    <a:pt x="1778" y="52605"/>
                  </a:lnTo>
                  <a:lnTo>
                    <a:pt x="2313" y="52134"/>
                  </a:lnTo>
                  <a:lnTo>
                    <a:pt x="2624" y="53108"/>
                  </a:lnTo>
                  <a:lnTo>
                    <a:pt x="2249" y="54832"/>
                  </a:lnTo>
                  <a:lnTo>
                    <a:pt x="1296" y="55067"/>
                  </a:lnTo>
                  <a:lnTo>
                    <a:pt x="975" y="57144"/>
                  </a:lnTo>
                  <a:lnTo>
                    <a:pt x="215" y="57851"/>
                  </a:lnTo>
                  <a:lnTo>
                    <a:pt x="1" y="57851"/>
                  </a:lnTo>
                  <a:lnTo>
                    <a:pt x="1" y="76670"/>
                  </a:lnTo>
                  <a:cubicBezTo>
                    <a:pt x="558" y="77152"/>
                    <a:pt x="1093" y="77634"/>
                    <a:pt x="1146" y="77676"/>
                  </a:cubicBezTo>
                  <a:cubicBezTo>
                    <a:pt x="1264" y="77773"/>
                    <a:pt x="1992" y="78715"/>
                    <a:pt x="1992" y="78715"/>
                  </a:cubicBezTo>
                  <a:lnTo>
                    <a:pt x="2174" y="79432"/>
                  </a:lnTo>
                  <a:lnTo>
                    <a:pt x="2538" y="80064"/>
                  </a:lnTo>
                  <a:lnTo>
                    <a:pt x="3138" y="81102"/>
                  </a:lnTo>
                  <a:lnTo>
                    <a:pt x="3962" y="82098"/>
                  </a:lnTo>
                  <a:lnTo>
                    <a:pt x="2399" y="81220"/>
                  </a:lnTo>
                  <a:lnTo>
                    <a:pt x="2067" y="80492"/>
                  </a:lnTo>
                  <a:lnTo>
                    <a:pt x="1939" y="80203"/>
                  </a:lnTo>
                  <a:cubicBezTo>
                    <a:pt x="1939" y="80203"/>
                    <a:pt x="669" y="79568"/>
                    <a:pt x="555" y="79568"/>
                  </a:cubicBezTo>
                  <a:cubicBezTo>
                    <a:pt x="550" y="79568"/>
                    <a:pt x="548" y="79569"/>
                    <a:pt x="547" y="79571"/>
                  </a:cubicBezTo>
                  <a:cubicBezTo>
                    <a:pt x="526" y="79614"/>
                    <a:pt x="162" y="80064"/>
                    <a:pt x="162" y="80064"/>
                  </a:cubicBezTo>
                  <a:cubicBezTo>
                    <a:pt x="162" y="80064"/>
                    <a:pt x="97" y="79999"/>
                    <a:pt x="1" y="79914"/>
                  </a:cubicBezTo>
                  <a:lnTo>
                    <a:pt x="1" y="82815"/>
                  </a:lnTo>
                  <a:lnTo>
                    <a:pt x="986" y="82355"/>
                  </a:lnTo>
                  <a:cubicBezTo>
                    <a:pt x="986" y="82355"/>
                    <a:pt x="1478" y="83843"/>
                    <a:pt x="1703" y="84356"/>
                  </a:cubicBezTo>
                  <a:cubicBezTo>
                    <a:pt x="1939" y="84881"/>
                    <a:pt x="2056" y="85577"/>
                    <a:pt x="2056" y="85577"/>
                  </a:cubicBezTo>
                  <a:cubicBezTo>
                    <a:pt x="2056" y="85577"/>
                    <a:pt x="3448" y="87407"/>
                    <a:pt x="3619" y="87547"/>
                  </a:cubicBezTo>
                  <a:cubicBezTo>
                    <a:pt x="3673" y="87589"/>
                    <a:pt x="3769" y="87825"/>
                    <a:pt x="3876" y="88135"/>
                  </a:cubicBezTo>
                  <a:cubicBezTo>
                    <a:pt x="4165" y="88906"/>
                    <a:pt x="4561" y="90201"/>
                    <a:pt x="4604" y="90341"/>
                  </a:cubicBezTo>
                  <a:cubicBezTo>
                    <a:pt x="4658" y="90544"/>
                    <a:pt x="5182" y="92535"/>
                    <a:pt x="5182" y="92535"/>
                  </a:cubicBezTo>
                  <a:lnTo>
                    <a:pt x="4433" y="92342"/>
                  </a:lnTo>
                  <a:lnTo>
                    <a:pt x="4315" y="93734"/>
                  </a:lnTo>
                  <a:lnTo>
                    <a:pt x="3384" y="95083"/>
                  </a:lnTo>
                  <a:lnTo>
                    <a:pt x="2110" y="94408"/>
                  </a:lnTo>
                  <a:lnTo>
                    <a:pt x="311" y="93884"/>
                  </a:lnTo>
                  <a:lnTo>
                    <a:pt x="1" y="93509"/>
                  </a:lnTo>
                  <a:lnTo>
                    <a:pt x="1" y="107490"/>
                  </a:lnTo>
                  <a:lnTo>
                    <a:pt x="27106" y="120668"/>
                  </a:lnTo>
                  <a:lnTo>
                    <a:pt x="27106" y="13168"/>
                  </a:lnTo>
                  <a:lnTo>
                    <a:pt x="1" y="1"/>
                  </a:lnTo>
                  <a:close/>
                </a:path>
              </a:pathLst>
            </a:custGeom>
            <a:solidFill>
              <a:srgbClr val="5B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66;p43">
              <a:extLst>
                <a:ext uri="{FF2B5EF4-FFF2-40B4-BE49-F238E27FC236}">
                  <a16:creationId xmlns:a16="http://schemas.microsoft.com/office/drawing/2014/main" id="{EAFB06B1-D5A6-430F-AF99-38550324F440}"/>
                </a:ext>
              </a:extLst>
            </p:cNvPr>
            <p:cNvSpPr/>
            <p:nvPr/>
          </p:nvSpPr>
          <p:spPr>
            <a:xfrm>
              <a:off x="5225050" y="2056625"/>
              <a:ext cx="445100" cy="520025"/>
            </a:xfrm>
            <a:custGeom>
              <a:avLst/>
              <a:gdLst/>
              <a:ahLst/>
              <a:cxnLst/>
              <a:rect l="l" t="t" r="r" b="b"/>
              <a:pathLst>
                <a:path w="17804" h="20801" extrusionOk="0">
                  <a:moveTo>
                    <a:pt x="1" y="0"/>
                  </a:moveTo>
                  <a:lnTo>
                    <a:pt x="1" y="13745"/>
                  </a:lnTo>
                  <a:lnTo>
                    <a:pt x="761" y="13317"/>
                  </a:lnTo>
                  <a:lnTo>
                    <a:pt x="4047" y="15116"/>
                  </a:lnTo>
                  <a:lnTo>
                    <a:pt x="4540" y="15394"/>
                  </a:lnTo>
                  <a:lnTo>
                    <a:pt x="4540" y="16004"/>
                  </a:lnTo>
                  <a:lnTo>
                    <a:pt x="6017" y="16411"/>
                  </a:lnTo>
                  <a:lnTo>
                    <a:pt x="7944" y="14720"/>
                  </a:lnTo>
                  <a:lnTo>
                    <a:pt x="8308" y="15908"/>
                  </a:lnTo>
                  <a:lnTo>
                    <a:pt x="10331" y="15737"/>
                  </a:lnTo>
                  <a:lnTo>
                    <a:pt x="6403" y="20308"/>
                  </a:lnTo>
                  <a:lnTo>
                    <a:pt x="8372" y="20800"/>
                  </a:lnTo>
                  <a:lnTo>
                    <a:pt x="12130" y="18167"/>
                  </a:lnTo>
                  <a:lnTo>
                    <a:pt x="12419" y="19355"/>
                  </a:lnTo>
                  <a:lnTo>
                    <a:pt x="14795" y="18766"/>
                  </a:lnTo>
                  <a:lnTo>
                    <a:pt x="15641" y="18873"/>
                  </a:lnTo>
                  <a:lnTo>
                    <a:pt x="16423" y="18980"/>
                  </a:lnTo>
                  <a:lnTo>
                    <a:pt x="15609" y="15630"/>
                  </a:lnTo>
                  <a:lnTo>
                    <a:pt x="17482" y="15255"/>
                  </a:lnTo>
                  <a:lnTo>
                    <a:pt x="17803" y="15191"/>
                  </a:lnTo>
                  <a:lnTo>
                    <a:pt x="17118" y="12889"/>
                  </a:lnTo>
                  <a:cubicBezTo>
                    <a:pt x="17118" y="12889"/>
                    <a:pt x="16819" y="12579"/>
                    <a:pt x="16390" y="12129"/>
                  </a:cubicBezTo>
                  <a:cubicBezTo>
                    <a:pt x="15293" y="10969"/>
                    <a:pt x="13304" y="8878"/>
                    <a:pt x="13281" y="8878"/>
                  </a:cubicBezTo>
                  <a:lnTo>
                    <a:pt x="13281" y="8878"/>
                  </a:lnTo>
                  <a:cubicBezTo>
                    <a:pt x="13281" y="8878"/>
                    <a:pt x="13282" y="8880"/>
                    <a:pt x="13286" y="8885"/>
                  </a:cubicBezTo>
                  <a:cubicBezTo>
                    <a:pt x="13468" y="9089"/>
                    <a:pt x="13404" y="9870"/>
                    <a:pt x="13404" y="9870"/>
                  </a:cubicBezTo>
                  <a:lnTo>
                    <a:pt x="12537" y="10202"/>
                  </a:lnTo>
                  <a:lnTo>
                    <a:pt x="11027" y="8190"/>
                  </a:lnTo>
                  <a:lnTo>
                    <a:pt x="8287" y="7194"/>
                  </a:lnTo>
                  <a:lnTo>
                    <a:pt x="7205" y="6798"/>
                  </a:lnTo>
                  <a:lnTo>
                    <a:pt x="7109" y="6134"/>
                  </a:lnTo>
                  <a:lnTo>
                    <a:pt x="7013" y="5524"/>
                  </a:lnTo>
                  <a:lnTo>
                    <a:pt x="6916" y="4924"/>
                  </a:lnTo>
                  <a:lnTo>
                    <a:pt x="311" y="204"/>
                  </a:lnTo>
                  <a:lnTo>
                    <a:pt x="1" y="0"/>
                  </a:lnTo>
                  <a:close/>
                </a:path>
              </a:pathLst>
            </a:custGeom>
            <a:solidFill>
              <a:srgbClr val="6B7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67;p43">
              <a:extLst>
                <a:ext uri="{FF2B5EF4-FFF2-40B4-BE49-F238E27FC236}">
                  <a16:creationId xmlns:a16="http://schemas.microsoft.com/office/drawing/2014/main" id="{472C2DF1-9887-46CC-8D1A-DF37098624B5}"/>
                </a:ext>
              </a:extLst>
            </p:cNvPr>
            <p:cNvSpPr/>
            <p:nvPr/>
          </p:nvSpPr>
          <p:spPr>
            <a:xfrm>
              <a:off x="5225050" y="3202600"/>
              <a:ext cx="99050" cy="135700"/>
            </a:xfrm>
            <a:custGeom>
              <a:avLst/>
              <a:gdLst/>
              <a:ahLst/>
              <a:cxnLst/>
              <a:rect l="l" t="t" r="r" b="b"/>
              <a:pathLst>
                <a:path w="3962" h="5428" extrusionOk="0">
                  <a:moveTo>
                    <a:pt x="1" y="0"/>
                  </a:moveTo>
                  <a:lnTo>
                    <a:pt x="1" y="3244"/>
                  </a:lnTo>
                  <a:cubicBezTo>
                    <a:pt x="97" y="3329"/>
                    <a:pt x="162" y="3394"/>
                    <a:pt x="162" y="3394"/>
                  </a:cubicBezTo>
                  <a:cubicBezTo>
                    <a:pt x="162" y="3394"/>
                    <a:pt x="526" y="2944"/>
                    <a:pt x="547" y="2901"/>
                  </a:cubicBezTo>
                  <a:cubicBezTo>
                    <a:pt x="548" y="2899"/>
                    <a:pt x="550" y="2898"/>
                    <a:pt x="555" y="2898"/>
                  </a:cubicBezTo>
                  <a:cubicBezTo>
                    <a:pt x="669" y="2898"/>
                    <a:pt x="1939" y="3533"/>
                    <a:pt x="1939" y="3533"/>
                  </a:cubicBezTo>
                  <a:lnTo>
                    <a:pt x="2067" y="3822"/>
                  </a:lnTo>
                  <a:lnTo>
                    <a:pt x="2399" y="4550"/>
                  </a:lnTo>
                  <a:lnTo>
                    <a:pt x="3962" y="5428"/>
                  </a:lnTo>
                  <a:lnTo>
                    <a:pt x="3138" y="4432"/>
                  </a:lnTo>
                  <a:lnTo>
                    <a:pt x="2538" y="3394"/>
                  </a:lnTo>
                  <a:lnTo>
                    <a:pt x="2174" y="2762"/>
                  </a:lnTo>
                  <a:lnTo>
                    <a:pt x="1992" y="2045"/>
                  </a:lnTo>
                  <a:cubicBezTo>
                    <a:pt x="1992" y="2045"/>
                    <a:pt x="1264" y="1103"/>
                    <a:pt x="1146" y="1006"/>
                  </a:cubicBezTo>
                  <a:cubicBezTo>
                    <a:pt x="1093" y="964"/>
                    <a:pt x="558" y="482"/>
                    <a:pt x="1" y="0"/>
                  </a:cubicBezTo>
                  <a:close/>
                </a:path>
              </a:pathLst>
            </a:custGeom>
            <a:solidFill>
              <a:srgbClr val="6B7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68;p43">
              <a:extLst>
                <a:ext uri="{FF2B5EF4-FFF2-40B4-BE49-F238E27FC236}">
                  <a16:creationId xmlns:a16="http://schemas.microsoft.com/office/drawing/2014/main" id="{9ECE95A4-CDCB-4F8E-A9EA-332A2209CDC9}"/>
                </a:ext>
              </a:extLst>
            </p:cNvPr>
            <p:cNvSpPr/>
            <p:nvPr/>
          </p:nvSpPr>
          <p:spPr>
            <a:xfrm>
              <a:off x="5225050" y="3344700"/>
              <a:ext cx="129575" cy="318225"/>
            </a:xfrm>
            <a:custGeom>
              <a:avLst/>
              <a:gdLst/>
              <a:ahLst/>
              <a:cxnLst/>
              <a:rect l="l" t="t" r="r" b="b"/>
              <a:pathLst>
                <a:path w="5183" h="12729" extrusionOk="0">
                  <a:moveTo>
                    <a:pt x="986" y="1"/>
                  </a:moveTo>
                  <a:lnTo>
                    <a:pt x="1" y="461"/>
                  </a:lnTo>
                  <a:lnTo>
                    <a:pt x="1" y="11155"/>
                  </a:lnTo>
                  <a:lnTo>
                    <a:pt x="311" y="11530"/>
                  </a:lnTo>
                  <a:lnTo>
                    <a:pt x="2110" y="12054"/>
                  </a:lnTo>
                  <a:lnTo>
                    <a:pt x="3384" y="12729"/>
                  </a:lnTo>
                  <a:lnTo>
                    <a:pt x="4315" y="11380"/>
                  </a:lnTo>
                  <a:lnTo>
                    <a:pt x="4433" y="9988"/>
                  </a:lnTo>
                  <a:lnTo>
                    <a:pt x="5182" y="10181"/>
                  </a:lnTo>
                  <a:cubicBezTo>
                    <a:pt x="5182" y="10181"/>
                    <a:pt x="4658" y="8190"/>
                    <a:pt x="4604" y="7987"/>
                  </a:cubicBezTo>
                  <a:cubicBezTo>
                    <a:pt x="4561" y="7847"/>
                    <a:pt x="4165" y="6552"/>
                    <a:pt x="3876" y="5781"/>
                  </a:cubicBezTo>
                  <a:cubicBezTo>
                    <a:pt x="3769" y="5471"/>
                    <a:pt x="3673" y="5235"/>
                    <a:pt x="3619" y="5193"/>
                  </a:cubicBezTo>
                  <a:cubicBezTo>
                    <a:pt x="3448" y="5053"/>
                    <a:pt x="2056" y="3223"/>
                    <a:pt x="2056" y="3223"/>
                  </a:cubicBezTo>
                  <a:cubicBezTo>
                    <a:pt x="2056" y="3223"/>
                    <a:pt x="1939" y="2527"/>
                    <a:pt x="1703" y="2002"/>
                  </a:cubicBezTo>
                  <a:cubicBezTo>
                    <a:pt x="1478" y="1489"/>
                    <a:pt x="986" y="1"/>
                    <a:pt x="986" y="1"/>
                  </a:cubicBezTo>
                  <a:close/>
                </a:path>
              </a:pathLst>
            </a:custGeom>
            <a:solidFill>
              <a:srgbClr val="6B7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69;p43">
              <a:extLst>
                <a:ext uri="{FF2B5EF4-FFF2-40B4-BE49-F238E27FC236}">
                  <a16:creationId xmlns:a16="http://schemas.microsoft.com/office/drawing/2014/main" id="{2BF9767F-9B87-47F2-A790-E737AB85FA3A}"/>
                </a:ext>
              </a:extLst>
            </p:cNvPr>
            <p:cNvSpPr/>
            <p:nvPr/>
          </p:nvSpPr>
          <p:spPr>
            <a:xfrm>
              <a:off x="5286625" y="2552250"/>
              <a:ext cx="38025" cy="56225"/>
            </a:xfrm>
            <a:custGeom>
              <a:avLst/>
              <a:gdLst/>
              <a:ahLst/>
              <a:cxnLst/>
              <a:rect l="l" t="t" r="r" b="b"/>
              <a:pathLst>
                <a:path w="1521" h="2249" extrusionOk="0">
                  <a:moveTo>
                    <a:pt x="450" y="1"/>
                  </a:moveTo>
                  <a:lnTo>
                    <a:pt x="0" y="911"/>
                  </a:lnTo>
                  <a:lnTo>
                    <a:pt x="546" y="2249"/>
                  </a:lnTo>
                  <a:lnTo>
                    <a:pt x="1520" y="1500"/>
                  </a:lnTo>
                  <a:lnTo>
                    <a:pt x="1017" y="236"/>
                  </a:lnTo>
                  <a:lnTo>
                    <a:pt x="450" y="1"/>
                  </a:lnTo>
                  <a:close/>
                </a:path>
              </a:pathLst>
            </a:custGeom>
            <a:solidFill>
              <a:srgbClr val="6B7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70;p43">
              <a:extLst>
                <a:ext uri="{FF2B5EF4-FFF2-40B4-BE49-F238E27FC236}">
                  <a16:creationId xmlns:a16="http://schemas.microsoft.com/office/drawing/2014/main" id="{FD22F622-5818-4DFC-80C4-555AACB6233E}"/>
                </a:ext>
              </a:extLst>
            </p:cNvPr>
            <p:cNvSpPr/>
            <p:nvPr/>
          </p:nvSpPr>
          <p:spPr>
            <a:xfrm>
              <a:off x="5225050" y="2589200"/>
              <a:ext cx="65600" cy="142925"/>
            </a:xfrm>
            <a:custGeom>
              <a:avLst/>
              <a:gdLst/>
              <a:ahLst/>
              <a:cxnLst/>
              <a:rect l="l" t="t" r="r" b="b"/>
              <a:pathLst>
                <a:path w="2624" h="5717" extrusionOk="0">
                  <a:moveTo>
                    <a:pt x="2313" y="0"/>
                  </a:moveTo>
                  <a:lnTo>
                    <a:pt x="1778" y="471"/>
                  </a:lnTo>
                  <a:lnTo>
                    <a:pt x="1200" y="985"/>
                  </a:lnTo>
                  <a:lnTo>
                    <a:pt x="1" y="1520"/>
                  </a:lnTo>
                  <a:lnTo>
                    <a:pt x="1" y="5717"/>
                  </a:lnTo>
                  <a:lnTo>
                    <a:pt x="215" y="5717"/>
                  </a:lnTo>
                  <a:lnTo>
                    <a:pt x="975" y="5010"/>
                  </a:lnTo>
                  <a:lnTo>
                    <a:pt x="1296" y="2933"/>
                  </a:lnTo>
                  <a:lnTo>
                    <a:pt x="2249" y="2698"/>
                  </a:lnTo>
                  <a:lnTo>
                    <a:pt x="2624" y="974"/>
                  </a:lnTo>
                  <a:lnTo>
                    <a:pt x="2313" y="0"/>
                  </a:lnTo>
                  <a:close/>
                </a:path>
              </a:pathLst>
            </a:custGeom>
            <a:solidFill>
              <a:srgbClr val="6B7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71;p43">
              <a:extLst>
                <a:ext uri="{FF2B5EF4-FFF2-40B4-BE49-F238E27FC236}">
                  <a16:creationId xmlns:a16="http://schemas.microsoft.com/office/drawing/2014/main" id="{4BB32BEA-9A0A-4E98-B3FB-9F37182921E7}"/>
                </a:ext>
              </a:extLst>
            </p:cNvPr>
            <p:cNvSpPr/>
            <p:nvPr/>
          </p:nvSpPr>
          <p:spPr>
            <a:xfrm>
              <a:off x="3957850" y="3189750"/>
              <a:ext cx="163275" cy="183075"/>
            </a:xfrm>
            <a:custGeom>
              <a:avLst/>
              <a:gdLst/>
              <a:ahLst/>
              <a:cxnLst/>
              <a:rect l="l" t="t" r="r" b="b"/>
              <a:pathLst>
                <a:path w="6531" h="7323" extrusionOk="0">
                  <a:moveTo>
                    <a:pt x="3266" y="0"/>
                  </a:moveTo>
                  <a:lnTo>
                    <a:pt x="1" y="7323"/>
                  </a:lnTo>
                  <a:lnTo>
                    <a:pt x="6531" y="7323"/>
                  </a:lnTo>
                  <a:lnTo>
                    <a:pt x="3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72;p43">
              <a:extLst>
                <a:ext uri="{FF2B5EF4-FFF2-40B4-BE49-F238E27FC236}">
                  <a16:creationId xmlns:a16="http://schemas.microsoft.com/office/drawing/2014/main" id="{D02052AA-CD50-4702-919B-04BB5E48982F}"/>
                </a:ext>
              </a:extLst>
            </p:cNvPr>
            <p:cNvSpPr/>
            <p:nvPr/>
          </p:nvSpPr>
          <p:spPr>
            <a:xfrm>
              <a:off x="3957850" y="3222925"/>
              <a:ext cx="113225" cy="149900"/>
            </a:xfrm>
            <a:custGeom>
              <a:avLst/>
              <a:gdLst/>
              <a:ahLst/>
              <a:cxnLst/>
              <a:rect l="l" t="t" r="r" b="b"/>
              <a:pathLst>
                <a:path w="4529" h="5996" extrusionOk="0">
                  <a:moveTo>
                    <a:pt x="2677" y="1"/>
                  </a:moveTo>
                  <a:lnTo>
                    <a:pt x="1" y="5996"/>
                  </a:lnTo>
                  <a:lnTo>
                    <a:pt x="4529" y="5996"/>
                  </a:lnTo>
                  <a:lnTo>
                    <a:pt x="26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73;p43">
              <a:extLst>
                <a:ext uri="{FF2B5EF4-FFF2-40B4-BE49-F238E27FC236}">
                  <a16:creationId xmlns:a16="http://schemas.microsoft.com/office/drawing/2014/main" id="{BA37CB30-1320-4776-B98A-42BC4C214C01}"/>
                </a:ext>
              </a:extLst>
            </p:cNvPr>
            <p:cNvSpPr/>
            <p:nvPr/>
          </p:nvSpPr>
          <p:spPr>
            <a:xfrm>
              <a:off x="2463425" y="2431300"/>
              <a:ext cx="134650" cy="151225"/>
            </a:xfrm>
            <a:custGeom>
              <a:avLst/>
              <a:gdLst/>
              <a:ahLst/>
              <a:cxnLst/>
              <a:rect l="l" t="t" r="r" b="b"/>
              <a:pathLst>
                <a:path w="5386" h="6049" extrusionOk="0">
                  <a:moveTo>
                    <a:pt x="2687" y="0"/>
                  </a:moveTo>
                  <a:lnTo>
                    <a:pt x="1" y="6049"/>
                  </a:lnTo>
                  <a:lnTo>
                    <a:pt x="5385" y="6049"/>
                  </a:lnTo>
                  <a:lnTo>
                    <a:pt x="26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74;p43">
              <a:extLst>
                <a:ext uri="{FF2B5EF4-FFF2-40B4-BE49-F238E27FC236}">
                  <a16:creationId xmlns:a16="http://schemas.microsoft.com/office/drawing/2014/main" id="{CCC53C94-C763-44DF-BCD4-E332C7B35E7E}"/>
                </a:ext>
              </a:extLst>
            </p:cNvPr>
            <p:cNvSpPr/>
            <p:nvPr/>
          </p:nvSpPr>
          <p:spPr>
            <a:xfrm>
              <a:off x="2463425" y="2458600"/>
              <a:ext cx="93425" cy="123925"/>
            </a:xfrm>
            <a:custGeom>
              <a:avLst/>
              <a:gdLst/>
              <a:ahLst/>
              <a:cxnLst/>
              <a:rect l="l" t="t" r="r" b="b"/>
              <a:pathLst>
                <a:path w="3737" h="4957" extrusionOk="0">
                  <a:moveTo>
                    <a:pt x="2206" y="0"/>
                  </a:moveTo>
                  <a:lnTo>
                    <a:pt x="1" y="4957"/>
                  </a:lnTo>
                  <a:lnTo>
                    <a:pt x="3737" y="4957"/>
                  </a:lnTo>
                  <a:lnTo>
                    <a:pt x="2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75;p43">
              <a:extLst>
                <a:ext uri="{FF2B5EF4-FFF2-40B4-BE49-F238E27FC236}">
                  <a16:creationId xmlns:a16="http://schemas.microsoft.com/office/drawing/2014/main" id="{C19076E8-0736-4265-B02A-7CC0D92B30BA}"/>
                </a:ext>
              </a:extLst>
            </p:cNvPr>
            <p:cNvSpPr/>
            <p:nvPr/>
          </p:nvSpPr>
          <p:spPr>
            <a:xfrm>
              <a:off x="2627750" y="2707750"/>
              <a:ext cx="134900" cy="151225"/>
            </a:xfrm>
            <a:custGeom>
              <a:avLst/>
              <a:gdLst/>
              <a:ahLst/>
              <a:cxnLst/>
              <a:rect l="l" t="t" r="r" b="b"/>
              <a:pathLst>
                <a:path w="5396" h="6049" extrusionOk="0">
                  <a:moveTo>
                    <a:pt x="2698" y="1"/>
                  </a:moveTo>
                  <a:lnTo>
                    <a:pt x="0" y="6049"/>
                  </a:lnTo>
                  <a:lnTo>
                    <a:pt x="5396" y="6049"/>
                  </a:lnTo>
                  <a:lnTo>
                    <a:pt x="26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76;p43">
              <a:extLst>
                <a:ext uri="{FF2B5EF4-FFF2-40B4-BE49-F238E27FC236}">
                  <a16:creationId xmlns:a16="http://schemas.microsoft.com/office/drawing/2014/main" id="{A834FDA0-06C4-48D8-9830-0501E8E3E0F1}"/>
                </a:ext>
              </a:extLst>
            </p:cNvPr>
            <p:cNvSpPr/>
            <p:nvPr/>
          </p:nvSpPr>
          <p:spPr>
            <a:xfrm>
              <a:off x="2627750" y="2735050"/>
              <a:ext cx="93425" cy="123925"/>
            </a:xfrm>
            <a:custGeom>
              <a:avLst/>
              <a:gdLst/>
              <a:ahLst/>
              <a:cxnLst/>
              <a:rect l="l" t="t" r="r" b="b"/>
              <a:pathLst>
                <a:path w="3737" h="4957" extrusionOk="0">
                  <a:moveTo>
                    <a:pt x="2206" y="0"/>
                  </a:moveTo>
                  <a:lnTo>
                    <a:pt x="0" y="4957"/>
                  </a:lnTo>
                  <a:lnTo>
                    <a:pt x="3736" y="4957"/>
                  </a:lnTo>
                  <a:lnTo>
                    <a:pt x="2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77;p43">
              <a:extLst>
                <a:ext uri="{FF2B5EF4-FFF2-40B4-BE49-F238E27FC236}">
                  <a16:creationId xmlns:a16="http://schemas.microsoft.com/office/drawing/2014/main" id="{6EF33163-2534-4CA1-B639-42573FCB34A3}"/>
                </a:ext>
              </a:extLst>
            </p:cNvPr>
            <p:cNvSpPr/>
            <p:nvPr/>
          </p:nvSpPr>
          <p:spPr>
            <a:xfrm>
              <a:off x="3864975" y="2947800"/>
              <a:ext cx="125025" cy="140000"/>
            </a:xfrm>
            <a:custGeom>
              <a:avLst/>
              <a:gdLst/>
              <a:ahLst/>
              <a:cxnLst/>
              <a:rect l="l" t="t" r="r" b="b"/>
              <a:pathLst>
                <a:path w="5001" h="5600" extrusionOk="0">
                  <a:moveTo>
                    <a:pt x="2495" y="1"/>
                  </a:moveTo>
                  <a:lnTo>
                    <a:pt x="1" y="5600"/>
                  </a:lnTo>
                  <a:lnTo>
                    <a:pt x="5000" y="5600"/>
                  </a:lnTo>
                  <a:lnTo>
                    <a:pt x="24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78;p43">
              <a:extLst>
                <a:ext uri="{FF2B5EF4-FFF2-40B4-BE49-F238E27FC236}">
                  <a16:creationId xmlns:a16="http://schemas.microsoft.com/office/drawing/2014/main" id="{2475F244-2EBC-4EE9-B814-BEBA48291300}"/>
                </a:ext>
              </a:extLst>
            </p:cNvPr>
            <p:cNvSpPr/>
            <p:nvPr/>
          </p:nvSpPr>
          <p:spPr>
            <a:xfrm>
              <a:off x="3864975" y="2973225"/>
              <a:ext cx="86475" cy="114575"/>
            </a:xfrm>
            <a:custGeom>
              <a:avLst/>
              <a:gdLst/>
              <a:ahLst/>
              <a:cxnLst/>
              <a:rect l="l" t="t" r="r" b="b"/>
              <a:pathLst>
                <a:path w="3459" h="4583" extrusionOk="0">
                  <a:moveTo>
                    <a:pt x="2046" y="1"/>
                  </a:moveTo>
                  <a:lnTo>
                    <a:pt x="1" y="4583"/>
                  </a:lnTo>
                  <a:lnTo>
                    <a:pt x="3459" y="4583"/>
                  </a:lnTo>
                  <a:lnTo>
                    <a:pt x="20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79;p43">
              <a:extLst>
                <a:ext uri="{FF2B5EF4-FFF2-40B4-BE49-F238E27FC236}">
                  <a16:creationId xmlns:a16="http://schemas.microsoft.com/office/drawing/2014/main" id="{7863244F-7F88-47A0-94A9-8126926F4DD6}"/>
                </a:ext>
              </a:extLst>
            </p:cNvPr>
            <p:cNvSpPr/>
            <p:nvPr/>
          </p:nvSpPr>
          <p:spPr>
            <a:xfrm>
              <a:off x="2949700" y="3421500"/>
              <a:ext cx="79775" cy="89425"/>
            </a:xfrm>
            <a:custGeom>
              <a:avLst/>
              <a:gdLst/>
              <a:ahLst/>
              <a:cxnLst/>
              <a:rect l="l" t="t" r="r" b="b"/>
              <a:pathLst>
                <a:path w="3191" h="3577" extrusionOk="0">
                  <a:moveTo>
                    <a:pt x="1596" y="1"/>
                  </a:moveTo>
                  <a:lnTo>
                    <a:pt x="1" y="3576"/>
                  </a:lnTo>
                  <a:lnTo>
                    <a:pt x="3191" y="3576"/>
                  </a:lnTo>
                  <a:lnTo>
                    <a:pt x="1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80;p43">
              <a:extLst>
                <a:ext uri="{FF2B5EF4-FFF2-40B4-BE49-F238E27FC236}">
                  <a16:creationId xmlns:a16="http://schemas.microsoft.com/office/drawing/2014/main" id="{93B5CBA0-990F-4A73-88D6-DED958C3DC1C}"/>
                </a:ext>
              </a:extLst>
            </p:cNvPr>
            <p:cNvSpPr/>
            <p:nvPr/>
          </p:nvSpPr>
          <p:spPr>
            <a:xfrm>
              <a:off x="2949700" y="3437825"/>
              <a:ext cx="55150" cy="73100"/>
            </a:xfrm>
            <a:custGeom>
              <a:avLst/>
              <a:gdLst/>
              <a:ahLst/>
              <a:cxnLst/>
              <a:rect l="l" t="t" r="r" b="b"/>
              <a:pathLst>
                <a:path w="2206" h="2924" extrusionOk="0">
                  <a:moveTo>
                    <a:pt x="1307" y="1"/>
                  </a:moveTo>
                  <a:lnTo>
                    <a:pt x="1" y="2923"/>
                  </a:lnTo>
                  <a:lnTo>
                    <a:pt x="2206" y="2923"/>
                  </a:lnTo>
                  <a:lnTo>
                    <a:pt x="1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81;p43">
              <a:extLst>
                <a:ext uri="{FF2B5EF4-FFF2-40B4-BE49-F238E27FC236}">
                  <a16:creationId xmlns:a16="http://schemas.microsoft.com/office/drawing/2014/main" id="{1404E76C-55D0-4023-87B1-8F5C4759C103}"/>
                </a:ext>
              </a:extLst>
            </p:cNvPr>
            <p:cNvSpPr/>
            <p:nvPr/>
          </p:nvSpPr>
          <p:spPr>
            <a:xfrm>
              <a:off x="2964700" y="3747475"/>
              <a:ext cx="101975" cy="114850"/>
            </a:xfrm>
            <a:custGeom>
              <a:avLst/>
              <a:gdLst/>
              <a:ahLst/>
              <a:cxnLst/>
              <a:rect l="l" t="t" r="r" b="b"/>
              <a:pathLst>
                <a:path w="4079" h="4594" extrusionOk="0">
                  <a:moveTo>
                    <a:pt x="2045" y="1"/>
                  </a:moveTo>
                  <a:lnTo>
                    <a:pt x="0" y="4593"/>
                  </a:lnTo>
                  <a:lnTo>
                    <a:pt x="4079" y="4593"/>
                  </a:lnTo>
                  <a:lnTo>
                    <a:pt x="20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82;p43">
              <a:extLst>
                <a:ext uri="{FF2B5EF4-FFF2-40B4-BE49-F238E27FC236}">
                  <a16:creationId xmlns:a16="http://schemas.microsoft.com/office/drawing/2014/main" id="{FD23C459-92E6-475A-82A4-C8DCF83AA86D}"/>
                </a:ext>
              </a:extLst>
            </p:cNvPr>
            <p:cNvSpPr/>
            <p:nvPr/>
          </p:nvSpPr>
          <p:spPr>
            <a:xfrm>
              <a:off x="2964700" y="3768350"/>
              <a:ext cx="70675" cy="93975"/>
            </a:xfrm>
            <a:custGeom>
              <a:avLst/>
              <a:gdLst/>
              <a:ahLst/>
              <a:cxnLst/>
              <a:rect l="l" t="t" r="r" b="b"/>
              <a:pathLst>
                <a:path w="2827" h="3759" extrusionOk="0">
                  <a:moveTo>
                    <a:pt x="1670" y="1"/>
                  </a:moveTo>
                  <a:lnTo>
                    <a:pt x="0" y="3758"/>
                  </a:lnTo>
                  <a:lnTo>
                    <a:pt x="2826" y="3758"/>
                  </a:lnTo>
                  <a:lnTo>
                    <a:pt x="16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83;p43">
              <a:extLst>
                <a:ext uri="{FF2B5EF4-FFF2-40B4-BE49-F238E27FC236}">
                  <a16:creationId xmlns:a16="http://schemas.microsoft.com/office/drawing/2014/main" id="{2AF652AE-4F93-4223-869D-35F658DA4BA1}"/>
                </a:ext>
              </a:extLst>
            </p:cNvPr>
            <p:cNvSpPr/>
            <p:nvPr/>
          </p:nvSpPr>
          <p:spPr>
            <a:xfrm>
              <a:off x="5247275" y="3490025"/>
              <a:ext cx="74150" cy="83250"/>
            </a:xfrm>
            <a:custGeom>
              <a:avLst/>
              <a:gdLst/>
              <a:ahLst/>
              <a:cxnLst/>
              <a:rect l="l" t="t" r="r" b="b"/>
              <a:pathLst>
                <a:path w="2966" h="3330" extrusionOk="0">
                  <a:moveTo>
                    <a:pt x="1478" y="0"/>
                  </a:moveTo>
                  <a:lnTo>
                    <a:pt x="0" y="3330"/>
                  </a:lnTo>
                  <a:lnTo>
                    <a:pt x="2966" y="3330"/>
                  </a:lnTo>
                  <a:lnTo>
                    <a:pt x="14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84;p43">
              <a:extLst>
                <a:ext uri="{FF2B5EF4-FFF2-40B4-BE49-F238E27FC236}">
                  <a16:creationId xmlns:a16="http://schemas.microsoft.com/office/drawing/2014/main" id="{EA231F5A-97F6-4030-BF1B-E54A9F1423AD}"/>
                </a:ext>
              </a:extLst>
            </p:cNvPr>
            <p:cNvSpPr/>
            <p:nvPr/>
          </p:nvSpPr>
          <p:spPr>
            <a:xfrm>
              <a:off x="5247275" y="3505000"/>
              <a:ext cx="51400" cy="68275"/>
            </a:xfrm>
            <a:custGeom>
              <a:avLst/>
              <a:gdLst/>
              <a:ahLst/>
              <a:cxnLst/>
              <a:rect l="l" t="t" r="r" b="b"/>
              <a:pathLst>
                <a:path w="2056" h="2731" extrusionOk="0">
                  <a:moveTo>
                    <a:pt x="1210" y="1"/>
                  </a:moveTo>
                  <a:lnTo>
                    <a:pt x="0" y="2731"/>
                  </a:lnTo>
                  <a:lnTo>
                    <a:pt x="2056" y="2731"/>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85;p43">
              <a:extLst>
                <a:ext uri="{FF2B5EF4-FFF2-40B4-BE49-F238E27FC236}">
                  <a16:creationId xmlns:a16="http://schemas.microsoft.com/office/drawing/2014/main" id="{E1199081-AD82-4F8A-9604-F950A94F47E5}"/>
                </a:ext>
              </a:extLst>
            </p:cNvPr>
            <p:cNvSpPr/>
            <p:nvPr/>
          </p:nvSpPr>
          <p:spPr>
            <a:xfrm>
              <a:off x="5311775" y="2237275"/>
              <a:ext cx="110825" cy="124725"/>
            </a:xfrm>
            <a:custGeom>
              <a:avLst/>
              <a:gdLst/>
              <a:ahLst/>
              <a:cxnLst/>
              <a:rect l="l" t="t" r="r" b="b"/>
              <a:pathLst>
                <a:path w="4433" h="4989" extrusionOk="0">
                  <a:moveTo>
                    <a:pt x="2216" y="0"/>
                  </a:moveTo>
                  <a:lnTo>
                    <a:pt x="0" y="4989"/>
                  </a:lnTo>
                  <a:lnTo>
                    <a:pt x="4432" y="4989"/>
                  </a:lnTo>
                  <a:lnTo>
                    <a:pt x="2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86;p43">
              <a:extLst>
                <a:ext uri="{FF2B5EF4-FFF2-40B4-BE49-F238E27FC236}">
                  <a16:creationId xmlns:a16="http://schemas.microsoft.com/office/drawing/2014/main" id="{3817DC02-D3E5-4C17-9770-29FF1761DBF8}"/>
                </a:ext>
              </a:extLst>
            </p:cNvPr>
            <p:cNvSpPr/>
            <p:nvPr/>
          </p:nvSpPr>
          <p:spPr>
            <a:xfrm>
              <a:off x="5311775" y="2260000"/>
              <a:ext cx="76825" cy="102000"/>
            </a:xfrm>
            <a:custGeom>
              <a:avLst/>
              <a:gdLst/>
              <a:ahLst/>
              <a:cxnLst/>
              <a:rect l="l" t="t" r="r" b="b"/>
              <a:pathLst>
                <a:path w="3073" h="4080" extrusionOk="0">
                  <a:moveTo>
                    <a:pt x="1810" y="1"/>
                  </a:moveTo>
                  <a:lnTo>
                    <a:pt x="0" y="4080"/>
                  </a:lnTo>
                  <a:lnTo>
                    <a:pt x="3073" y="4080"/>
                  </a:lnTo>
                  <a:lnTo>
                    <a:pt x="1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87;p43">
              <a:extLst>
                <a:ext uri="{FF2B5EF4-FFF2-40B4-BE49-F238E27FC236}">
                  <a16:creationId xmlns:a16="http://schemas.microsoft.com/office/drawing/2014/main" id="{DCF7B06D-2423-4D16-8906-63643D149F32}"/>
                </a:ext>
              </a:extLst>
            </p:cNvPr>
            <p:cNvSpPr/>
            <p:nvPr/>
          </p:nvSpPr>
          <p:spPr>
            <a:xfrm>
              <a:off x="5468600" y="2342700"/>
              <a:ext cx="83000" cy="93175"/>
            </a:xfrm>
            <a:custGeom>
              <a:avLst/>
              <a:gdLst/>
              <a:ahLst/>
              <a:cxnLst/>
              <a:rect l="l" t="t" r="r" b="b"/>
              <a:pathLst>
                <a:path w="3320" h="3727" extrusionOk="0">
                  <a:moveTo>
                    <a:pt x="1660" y="1"/>
                  </a:moveTo>
                  <a:lnTo>
                    <a:pt x="1" y="3726"/>
                  </a:lnTo>
                  <a:lnTo>
                    <a:pt x="3319" y="3726"/>
                  </a:lnTo>
                  <a:lnTo>
                    <a:pt x="16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88;p43">
              <a:extLst>
                <a:ext uri="{FF2B5EF4-FFF2-40B4-BE49-F238E27FC236}">
                  <a16:creationId xmlns:a16="http://schemas.microsoft.com/office/drawing/2014/main" id="{E5887320-4DB7-4061-9B96-54865B28A273}"/>
                </a:ext>
              </a:extLst>
            </p:cNvPr>
            <p:cNvSpPr/>
            <p:nvPr/>
          </p:nvSpPr>
          <p:spPr>
            <a:xfrm>
              <a:off x="5468600" y="2359575"/>
              <a:ext cx="57575" cy="76300"/>
            </a:xfrm>
            <a:custGeom>
              <a:avLst/>
              <a:gdLst/>
              <a:ahLst/>
              <a:cxnLst/>
              <a:rect l="l" t="t" r="r" b="b"/>
              <a:pathLst>
                <a:path w="2303" h="3052" extrusionOk="0">
                  <a:moveTo>
                    <a:pt x="1360" y="0"/>
                  </a:moveTo>
                  <a:lnTo>
                    <a:pt x="1" y="3051"/>
                  </a:lnTo>
                  <a:lnTo>
                    <a:pt x="2302" y="3051"/>
                  </a:lnTo>
                  <a:lnTo>
                    <a:pt x="13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89;p43">
              <a:extLst>
                <a:ext uri="{FF2B5EF4-FFF2-40B4-BE49-F238E27FC236}">
                  <a16:creationId xmlns:a16="http://schemas.microsoft.com/office/drawing/2014/main" id="{AE4CC3C9-4E71-4B9C-B8BC-54D1F07F77A1}"/>
                </a:ext>
              </a:extLst>
            </p:cNvPr>
            <p:cNvSpPr/>
            <p:nvPr/>
          </p:nvSpPr>
          <p:spPr>
            <a:xfrm>
              <a:off x="4266150" y="2630675"/>
              <a:ext cx="142150" cy="159250"/>
            </a:xfrm>
            <a:custGeom>
              <a:avLst/>
              <a:gdLst/>
              <a:ahLst/>
              <a:cxnLst/>
              <a:rect l="l" t="t" r="r" b="b"/>
              <a:pathLst>
                <a:path w="5686" h="6370" extrusionOk="0">
                  <a:moveTo>
                    <a:pt x="2848" y="0"/>
                  </a:moveTo>
                  <a:lnTo>
                    <a:pt x="1" y="6370"/>
                  </a:lnTo>
                  <a:lnTo>
                    <a:pt x="5685" y="6370"/>
                  </a:lnTo>
                  <a:lnTo>
                    <a:pt x="2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90;p43">
              <a:extLst>
                <a:ext uri="{FF2B5EF4-FFF2-40B4-BE49-F238E27FC236}">
                  <a16:creationId xmlns:a16="http://schemas.microsoft.com/office/drawing/2014/main" id="{66E88FA7-8F9E-48EB-AE80-8D8EDAD56E53}"/>
                </a:ext>
              </a:extLst>
            </p:cNvPr>
            <p:cNvSpPr/>
            <p:nvPr/>
          </p:nvSpPr>
          <p:spPr>
            <a:xfrm>
              <a:off x="4266150" y="2659300"/>
              <a:ext cx="98525" cy="130625"/>
            </a:xfrm>
            <a:custGeom>
              <a:avLst/>
              <a:gdLst/>
              <a:ahLst/>
              <a:cxnLst/>
              <a:rect l="l" t="t" r="r" b="b"/>
              <a:pathLst>
                <a:path w="3941" h="5225" extrusionOk="0">
                  <a:moveTo>
                    <a:pt x="2324" y="1"/>
                  </a:moveTo>
                  <a:lnTo>
                    <a:pt x="1" y="5225"/>
                  </a:lnTo>
                  <a:lnTo>
                    <a:pt x="3940" y="5225"/>
                  </a:lnTo>
                  <a:lnTo>
                    <a:pt x="23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91;p43">
              <a:extLst>
                <a:ext uri="{FF2B5EF4-FFF2-40B4-BE49-F238E27FC236}">
                  <a16:creationId xmlns:a16="http://schemas.microsoft.com/office/drawing/2014/main" id="{95C5F687-E03A-49B8-9FC9-F107EB03444A}"/>
                </a:ext>
              </a:extLst>
            </p:cNvPr>
            <p:cNvSpPr/>
            <p:nvPr/>
          </p:nvSpPr>
          <p:spPr>
            <a:xfrm>
              <a:off x="4057150" y="2504900"/>
              <a:ext cx="149875" cy="168350"/>
            </a:xfrm>
            <a:custGeom>
              <a:avLst/>
              <a:gdLst/>
              <a:ahLst/>
              <a:cxnLst/>
              <a:rect l="l" t="t" r="r" b="b"/>
              <a:pathLst>
                <a:path w="5995" h="6734" extrusionOk="0">
                  <a:moveTo>
                    <a:pt x="2998" y="0"/>
                  </a:moveTo>
                  <a:lnTo>
                    <a:pt x="0" y="6734"/>
                  </a:lnTo>
                  <a:lnTo>
                    <a:pt x="5995" y="6734"/>
                  </a:lnTo>
                  <a:lnTo>
                    <a:pt x="29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92;p43">
              <a:extLst>
                <a:ext uri="{FF2B5EF4-FFF2-40B4-BE49-F238E27FC236}">
                  <a16:creationId xmlns:a16="http://schemas.microsoft.com/office/drawing/2014/main" id="{A5C95A68-0F0E-4A83-AEDA-813A0A8DC390}"/>
                </a:ext>
              </a:extLst>
            </p:cNvPr>
            <p:cNvSpPr/>
            <p:nvPr/>
          </p:nvSpPr>
          <p:spPr>
            <a:xfrm>
              <a:off x="4057150" y="2535400"/>
              <a:ext cx="103850" cy="137850"/>
            </a:xfrm>
            <a:custGeom>
              <a:avLst/>
              <a:gdLst/>
              <a:ahLst/>
              <a:cxnLst/>
              <a:rect l="l" t="t" r="r" b="b"/>
              <a:pathLst>
                <a:path w="4154" h="5514" extrusionOk="0">
                  <a:moveTo>
                    <a:pt x="2452" y="0"/>
                  </a:moveTo>
                  <a:lnTo>
                    <a:pt x="0" y="5514"/>
                  </a:lnTo>
                  <a:lnTo>
                    <a:pt x="4154" y="5514"/>
                  </a:lnTo>
                  <a:lnTo>
                    <a:pt x="24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93;p43">
              <a:extLst>
                <a:ext uri="{FF2B5EF4-FFF2-40B4-BE49-F238E27FC236}">
                  <a16:creationId xmlns:a16="http://schemas.microsoft.com/office/drawing/2014/main" id="{0789C8E5-BED4-4CDC-9F7C-BA76B12D367B}"/>
                </a:ext>
              </a:extLst>
            </p:cNvPr>
            <p:cNvSpPr/>
            <p:nvPr/>
          </p:nvSpPr>
          <p:spPr>
            <a:xfrm>
              <a:off x="3139725" y="2068650"/>
              <a:ext cx="120725" cy="135450"/>
            </a:xfrm>
            <a:custGeom>
              <a:avLst/>
              <a:gdLst/>
              <a:ahLst/>
              <a:cxnLst/>
              <a:rect l="l" t="t" r="r" b="b"/>
              <a:pathLst>
                <a:path w="4829" h="5418" extrusionOk="0">
                  <a:moveTo>
                    <a:pt x="2420" y="1"/>
                  </a:moveTo>
                  <a:lnTo>
                    <a:pt x="0" y="5418"/>
                  </a:lnTo>
                  <a:lnTo>
                    <a:pt x="4828" y="5418"/>
                  </a:lnTo>
                  <a:lnTo>
                    <a:pt x="24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94;p43">
              <a:extLst>
                <a:ext uri="{FF2B5EF4-FFF2-40B4-BE49-F238E27FC236}">
                  <a16:creationId xmlns:a16="http://schemas.microsoft.com/office/drawing/2014/main" id="{2C745B9C-BF0D-4CFE-93D7-F4DA0236E0D2}"/>
                </a:ext>
              </a:extLst>
            </p:cNvPr>
            <p:cNvSpPr/>
            <p:nvPr/>
          </p:nvSpPr>
          <p:spPr>
            <a:xfrm>
              <a:off x="3139725" y="2093275"/>
              <a:ext cx="83775" cy="110825"/>
            </a:xfrm>
            <a:custGeom>
              <a:avLst/>
              <a:gdLst/>
              <a:ahLst/>
              <a:cxnLst/>
              <a:rect l="l" t="t" r="r" b="b"/>
              <a:pathLst>
                <a:path w="3351" h="4433" extrusionOk="0">
                  <a:moveTo>
                    <a:pt x="1981" y="1"/>
                  </a:moveTo>
                  <a:lnTo>
                    <a:pt x="0" y="4433"/>
                  </a:lnTo>
                  <a:lnTo>
                    <a:pt x="3351" y="4433"/>
                  </a:lnTo>
                  <a:lnTo>
                    <a:pt x="19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95;p43">
              <a:extLst>
                <a:ext uri="{FF2B5EF4-FFF2-40B4-BE49-F238E27FC236}">
                  <a16:creationId xmlns:a16="http://schemas.microsoft.com/office/drawing/2014/main" id="{3A8E2E40-DDEC-49E0-9A31-2683DA690C16}"/>
                </a:ext>
              </a:extLst>
            </p:cNvPr>
            <p:cNvSpPr/>
            <p:nvPr/>
          </p:nvSpPr>
          <p:spPr>
            <a:xfrm>
              <a:off x="3279950" y="1853500"/>
              <a:ext cx="134375" cy="150675"/>
            </a:xfrm>
            <a:custGeom>
              <a:avLst/>
              <a:gdLst/>
              <a:ahLst/>
              <a:cxnLst/>
              <a:rect l="l" t="t" r="r" b="b"/>
              <a:pathLst>
                <a:path w="5375" h="6027" extrusionOk="0">
                  <a:moveTo>
                    <a:pt x="2688" y="0"/>
                  </a:moveTo>
                  <a:lnTo>
                    <a:pt x="1" y="6027"/>
                  </a:lnTo>
                  <a:lnTo>
                    <a:pt x="5375" y="6027"/>
                  </a:lnTo>
                  <a:lnTo>
                    <a:pt x="26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96;p43">
              <a:extLst>
                <a:ext uri="{FF2B5EF4-FFF2-40B4-BE49-F238E27FC236}">
                  <a16:creationId xmlns:a16="http://schemas.microsoft.com/office/drawing/2014/main" id="{252C63BC-F56F-4EA4-9F9C-EE42E534CC2E}"/>
                </a:ext>
              </a:extLst>
            </p:cNvPr>
            <p:cNvSpPr/>
            <p:nvPr/>
          </p:nvSpPr>
          <p:spPr>
            <a:xfrm>
              <a:off x="3279950" y="1880775"/>
              <a:ext cx="93150" cy="123400"/>
            </a:xfrm>
            <a:custGeom>
              <a:avLst/>
              <a:gdLst/>
              <a:ahLst/>
              <a:cxnLst/>
              <a:rect l="l" t="t" r="r" b="b"/>
              <a:pathLst>
                <a:path w="3726" h="4936" extrusionOk="0">
                  <a:moveTo>
                    <a:pt x="2195" y="1"/>
                  </a:moveTo>
                  <a:lnTo>
                    <a:pt x="1" y="4936"/>
                  </a:lnTo>
                  <a:lnTo>
                    <a:pt x="3726" y="4936"/>
                  </a:lnTo>
                  <a:lnTo>
                    <a:pt x="21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97;p43">
              <a:extLst>
                <a:ext uri="{FF2B5EF4-FFF2-40B4-BE49-F238E27FC236}">
                  <a16:creationId xmlns:a16="http://schemas.microsoft.com/office/drawing/2014/main" id="{38DA8FF7-BCA8-4228-BE90-8D6B6BE55F72}"/>
                </a:ext>
              </a:extLst>
            </p:cNvPr>
            <p:cNvSpPr/>
            <p:nvPr/>
          </p:nvSpPr>
          <p:spPr>
            <a:xfrm>
              <a:off x="4899625" y="2175175"/>
              <a:ext cx="124200" cy="139200"/>
            </a:xfrm>
            <a:custGeom>
              <a:avLst/>
              <a:gdLst/>
              <a:ahLst/>
              <a:cxnLst/>
              <a:rect l="l" t="t" r="r" b="b"/>
              <a:pathLst>
                <a:path w="4968" h="5568" extrusionOk="0">
                  <a:moveTo>
                    <a:pt x="2484" y="0"/>
                  </a:moveTo>
                  <a:lnTo>
                    <a:pt x="1" y="5567"/>
                  </a:lnTo>
                  <a:lnTo>
                    <a:pt x="4968" y="5567"/>
                  </a:lnTo>
                  <a:lnTo>
                    <a:pt x="24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98;p43">
              <a:extLst>
                <a:ext uri="{FF2B5EF4-FFF2-40B4-BE49-F238E27FC236}">
                  <a16:creationId xmlns:a16="http://schemas.microsoft.com/office/drawing/2014/main" id="{C47BCF2D-5A78-4709-894D-06D0D2E3BDE9}"/>
                </a:ext>
              </a:extLst>
            </p:cNvPr>
            <p:cNvSpPr/>
            <p:nvPr/>
          </p:nvSpPr>
          <p:spPr>
            <a:xfrm>
              <a:off x="4899625" y="2200325"/>
              <a:ext cx="85925" cy="114050"/>
            </a:xfrm>
            <a:custGeom>
              <a:avLst/>
              <a:gdLst/>
              <a:ahLst/>
              <a:cxnLst/>
              <a:rect l="l" t="t" r="r" b="b"/>
              <a:pathLst>
                <a:path w="3437" h="4562" extrusionOk="0">
                  <a:moveTo>
                    <a:pt x="2035" y="1"/>
                  </a:moveTo>
                  <a:lnTo>
                    <a:pt x="1" y="4561"/>
                  </a:lnTo>
                  <a:lnTo>
                    <a:pt x="3437" y="4561"/>
                  </a:lnTo>
                  <a:lnTo>
                    <a:pt x="20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99;p43">
              <a:extLst>
                <a:ext uri="{FF2B5EF4-FFF2-40B4-BE49-F238E27FC236}">
                  <a16:creationId xmlns:a16="http://schemas.microsoft.com/office/drawing/2014/main" id="{1F07948B-CB2A-47BC-8D30-2CD7B44A2F75}"/>
                </a:ext>
              </a:extLst>
            </p:cNvPr>
            <p:cNvSpPr/>
            <p:nvPr/>
          </p:nvSpPr>
          <p:spPr>
            <a:xfrm>
              <a:off x="4615675" y="2449750"/>
              <a:ext cx="123925" cy="139200"/>
            </a:xfrm>
            <a:custGeom>
              <a:avLst/>
              <a:gdLst/>
              <a:ahLst/>
              <a:cxnLst/>
              <a:rect l="l" t="t" r="r" b="b"/>
              <a:pathLst>
                <a:path w="4957" h="5568" extrusionOk="0">
                  <a:moveTo>
                    <a:pt x="2484" y="1"/>
                  </a:moveTo>
                  <a:lnTo>
                    <a:pt x="1" y="5567"/>
                  </a:lnTo>
                  <a:lnTo>
                    <a:pt x="4957" y="5567"/>
                  </a:lnTo>
                  <a:lnTo>
                    <a:pt x="24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00;p43">
              <a:extLst>
                <a:ext uri="{FF2B5EF4-FFF2-40B4-BE49-F238E27FC236}">
                  <a16:creationId xmlns:a16="http://schemas.microsoft.com/office/drawing/2014/main" id="{F27E9893-769A-4CA2-AB2D-0EA415AE07F3}"/>
                </a:ext>
              </a:extLst>
            </p:cNvPr>
            <p:cNvSpPr/>
            <p:nvPr/>
          </p:nvSpPr>
          <p:spPr>
            <a:xfrm>
              <a:off x="4615675" y="2475175"/>
              <a:ext cx="85925" cy="113775"/>
            </a:xfrm>
            <a:custGeom>
              <a:avLst/>
              <a:gdLst/>
              <a:ahLst/>
              <a:cxnLst/>
              <a:rect l="l" t="t" r="r" b="b"/>
              <a:pathLst>
                <a:path w="3437" h="4551" extrusionOk="0">
                  <a:moveTo>
                    <a:pt x="2035" y="1"/>
                  </a:moveTo>
                  <a:lnTo>
                    <a:pt x="1" y="4550"/>
                  </a:lnTo>
                  <a:lnTo>
                    <a:pt x="3437" y="4550"/>
                  </a:lnTo>
                  <a:lnTo>
                    <a:pt x="20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01;p43">
              <a:extLst>
                <a:ext uri="{FF2B5EF4-FFF2-40B4-BE49-F238E27FC236}">
                  <a16:creationId xmlns:a16="http://schemas.microsoft.com/office/drawing/2014/main" id="{2C36A4EC-291D-47BB-91A9-8EC078B440D0}"/>
                </a:ext>
              </a:extLst>
            </p:cNvPr>
            <p:cNvSpPr/>
            <p:nvPr/>
          </p:nvSpPr>
          <p:spPr>
            <a:xfrm>
              <a:off x="4786425" y="2816150"/>
              <a:ext cx="131150" cy="146950"/>
            </a:xfrm>
            <a:custGeom>
              <a:avLst/>
              <a:gdLst/>
              <a:ahLst/>
              <a:cxnLst/>
              <a:rect l="l" t="t" r="r" b="b"/>
              <a:pathLst>
                <a:path w="5246" h="5878" extrusionOk="0">
                  <a:moveTo>
                    <a:pt x="2623" y="0"/>
                  </a:moveTo>
                  <a:lnTo>
                    <a:pt x="0" y="5877"/>
                  </a:lnTo>
                  <a:lnTo>
                    <a:pt x="5246" y="5877"/>
                  </a:lnTo>
                  <a:lnTo>
                    <a:pt x="26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02;p43">
              <a:extLst>
                <a:ext uri="{FF2B5EF4-FFF2-40B4-BE49-F238E27FC236}">
                  <a16:creationId xmlns:a16="http://schemas.microsoft.com/office/drawing/2014/main" id="{63F53466-5F04-41C1-9201-B379321F5FC8}"/>
                </a:ext>
              </a:extLst>
            </p:cNvPr>
            <p:cNvSpPr/>
            <p:nvPr/>
          </p:nvSpPr>
          <p:spPr>
            <a:xfrm>
              <a:off x="4786425" y="2842625"/>
              <a:ext cx="91025" cy="120475"/>
            </a:xfrm>
            <a:custGeom>
              <a:avLst/>
              <a:gdLst/>
              <a:ahLst/>
              <a:cxnLst/>
              <a:rect l="l" t="t" r="r" b="b"/>
              <a:pathLst>
                <a:path w="3641" h="4819" extrusionOk="0">
                  <a:moveTo>
                    <a:pt x="2152" y="1"/>
                  </a:moveTo>
                  <a:lnTo>
                    <a:pt x="0" y="4818"/>
                  </a:lnTo>
                  <a:lnTo>
                    <a:pt x="3640" y="4818"/>
                  </a:lnTo>
                  <a:lnTo>
                    <a:pt x="21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03;p43">
              <a:extLst>
                <a:ext uri="{FF2B5EF4-FFF2-40B4-BE49-F238E27FC236}">
                  <a16:creationId xmlns:a16="http://schemas.microsoft.com/office/drawing/2014/main" id="{84ADB47F-3106-4474-8524-3A98F1942FD6}"/>
                </a:ext>
              </a:extLst>
            </p:cNvPr>
            <p:cNvSpPr/>
            <p:nvPr/>
          </p:nvSpPr>
          <p:spPr>
            <a:xfrm>
              <a:off x="5031825" y="3445325"/>
              <a:ext cx="93700" cy="105200"/>
            </a:xfrm>
            <a:custGeom>
              <a:avLst/>
              <a:gdLst/>
              <a:ahLst/>
              <a:cxnLst/>
              <a:rect l="l" t="t" r="r" b="b"/>
              <a:pathLst>
                <a:path w="3748" h="4208" extrusionOk="0">
                  <a:moveTo>
                    <a:pt x="1874" y="1"/>
                  </a:moveTo>
                  <a:lnTo>
                    <a:pt x="1" y="4208"/>
                  </a:lnTo>
                  <a:lnTo>
                    <a:pt x="3748" y="4208"/>
                  </a:lnTo>
                  <a:lnTo>
                    <a:pt x="18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04;p43">
              <a:extLst>
                <a:ext uri="{FF2B5EF4-FFF2-40B4-BE49-F238E27FC236}">
                  <a16:creationId xmlns:a16="http://schemas.microsoft.com/office/drawing/2014/main" id="{D7EA31CB-8990-4ECF-917D-9738F1615E61}"/>
                </a:ext>
              </a:extLst>
            </p:cNvPr>
            <p:cNvSpPr/>
            <p:nvPr/>
          </p:nvSpPr>
          <p:spPr>
            <a:xfrm>
              <a:off x="5031825" y="3464325"/>
              <a:ext cx="65075" cy="86200"/>
            </a:xfrm>
            <a:custGeom>
              <a:avLst/>
              <a:gdLst/>
              <a:ahLst/>
              <a:cxnLst/>
              <a:rect l="l" t="t" r="r" b="b"/>
              <a:pathLst>
                <a:path w="2603" h="3448" extrusionOk="0">
                  <a:moveTo>
                    <a:pt x="1532" y="1"/>
                  </a:moveTo>
                  <a:lnTo>
                    <a:pt x="1" y="3448"/>
                  </a:lnTo>
                  <a:lnTo>
                    <a:pt x="2602" y="3448"/>
                  </a:lnTo>
                  <a:lnTo>
                    <a:pt x="15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05;p43">
              <a:extLst>
                <a:ext uri="{FF2B5EF4-FFF2-40B4-BE49-F238E27FC236}">
                  <a16:creationId xmlns:a16="http://schemas.microsoft.com/office/drawing/2014/main" id="{BB146C77-FD93-4652-8475-2D750223DD6F}"/>
                </a:ext>
              </a:extLst>
            </p:cNvPr>
            <p:cNvSpPr/>
            <p:nvPr/>
          </p:nvSpPr>
          <p:spPr>
            <a:xfrm>
              <a:off x="2123800" y="2281150"/>
              <a:ext cx="118050" cy="132775"/>
            </a:xfrm>
            <a:custGeom>
              <a:avLst/>
              <a:gdLst/>
              <a:ahLst/>
              <a:cxnLst/>
              <a:rect l="l" t="t" r="r" b="b"/>
              <a:pathLst>
                <a:path w="4722" h="5311" extrusionOk="0">
                  <a:moveTo>
                    <a:pt x="2356" y="1"/>
                  </a:moveTo>
                  <a:lnTo>
                    <a:pt x="1" y="5310"/>
                  </a:lnTo>
                  <a:lnTo>
                    <a:pt x="4722" y="5310"/>
                  </a:lnTo>
                  <a:lnTo>
                    <a:pt x="23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06;p43">
              <a:extLst>
                <a:ext uri="{FF2B5EF4-FFF2-40B4-BE49-F238E27FC236}">
                  <a16:creationId xmlns:a16="http://schemas.microsoft.com/office/drawing/2014/main" id="{5E9D7881-9D6B-4475-83BE-367D4463F75F}"/>
                </a:ext>
              </a:extLst>
            </p:cNvPr>
            <p:cNvSpPr/>
            <p:nvPr/>
          </p:nvSpPr>
          <p:spPr>
            <a:xfrm>
              <a:off x="2123800" y="2305250"/>
              <a:ext cx="81925" cy="108675"/>
            </a:xfrm>
            <a:custGeom>
              <a:avLst/>
              <a:gdLst/>
              <a:ahLst/>
              <a:cxnLst/>
              <a:rect l="l" t="t" r="r" b="b"/>
              <a:pathLst>
                <a:path w="3277" h="4347" extrusionOk="0">
                  <a:moveTo>
                    <a:pt x="1928" y="0"/>
                  </a:moveTo>
                  <a:lnTo>
                    <a:pt x="1" y="4346"/>
                  </a:lnTo>
                  <a:lnTo>
                    <a:pt x="3277" y="4346"/>
                  </a:lnTo>
                  <a:lnTo>
                    <a:pt x="1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07;p43">
              <a:extLst>
                <a:ext uri="{FF2B5EF4-FFF2-40B4-BE49-F238E27FC236}">
                  <a16:creationId xmlns:a16="http://schemas.microsoft.com/office/drawing/2014/main" id="{957C569F-FB6D-42CE-BA4E-A060A820582B}"/>
                </a:ext>
              </a:extLst>
            </p:cNvPr>
            <p:cNvSpPr/>
            <p:nvPr/>
          </p:nvSpPr>
          <p:spPr>
            <a:xfrm>
              <a:off x="3200725" y="3141575"/>
              <a:ext cx="114300" cy="25725"/>
            </a:xfrm>
            <a:custGeom>
              <a:avLst/>
              <a:gdLst/>
              <a:ahLst/>
              <a:cxnLst/>
              <a:rect l="l" t="t" r="r" b="b"/>
              <a:pathLst>
                <a:path w="4572" h="1029" extrusionOk="0">
                  <a:moveTo>
                    <a:pt x="515" y="0"/>
                  </a:moveTo>
                  <a:cubicBezTo>
                    <a:pt x="236" y="0"/>
                    <a:pt x="1" y="225"/>
                    <a:pt x="1" y="514"/>
                  </a:cubicBezTo>
                  <a:cubicBezTo>
                    <a:pt x="1" y="793"/>
                    <a:pt x="236" y="1028"/>
                    <a:pt x="515" y="1028"/>
                  </a:cubicBezTo>
                  <a:lnTo>
                    <a:pt x="4058" y="1028"/>
                  </a:lnTo>
                  <a:cubicBezTo>
                    <a:pt x="4336" y="1028"/>
                    <a:pt x="4572" y="793"/>
                    <a:pt x="4572" y="514"/>
                  </a:cubicBezTo>
                  <a:cubicBezTo>
                    <a:pt x="4572" y="225"/>
                    <a:pt x="4336" y="0"/>
                    <a:pt x="4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08;p43">
              <a:extLst>
                <a:ext uri="{FF2B5EF4-FFF2-40B4-BE49-F238E27FC236}">
                  <a16:creationId xmlns:a16="http://schemas.microsoft.com/office/drawing/2014/main" id="{FBB8AE75-CE15-4841-9E81-E8FB442ADC1B}"/>
                </a:ext>
              </a:extLst>
            </p:cNvPr>
            <p:cNvSpPr/>
            <p:nvPr/>
          </p:nvSpPr>
          <p:spPr>
            <a:xfrm>
              <a:off x="1963225" y="3873800"/>
              <a:ext cx="114575" cy="25725"/>
            </a:xfrm>
            <a:custGeom>
              <a:avLst/>
              <a:gdLst/>
              <a:ahLst/>
              <a:cxnLst/>
              <a:rect l="l" t="t" r="r" b="b"/>
              <a:pathLst>
                <a:path w="4583" h="1029" extrusionOk="0">
                  <a:moveTo>
                    <a:pt x="525" y="0"/>
                  </a:moveTo>
                  <a:cubicBezTo>
                    <a:pt x="236" y="0"/>
                    <a:pt x="1" y="225"/>
                    <a:pt x="1" y="514"/>
                  </a:cubicBezTo>
                  <a:cubicBezTo>
                    <a:pt x="1" y="793"/>
                    <a:pt x="236" y="1028"/>
                    <a:pt x="525" y="1028"/>
                  </a:cubicBezTo>
                  <a:lnTo>
                    <a:pt x="4058" y="1028"/>
                  </a:lnTo>
                  <a:cubicBezTo>
                    <a:pt x="4347" y="1028"/>
                    <a:pt x="4583" y="793"/>
                    <a:pt x="4583" y="514"/>
                  </a:cubicBezTo>
                  <a:cubicBezTo>
                    <a:pt x="4583" y="225"/>
                    <a:pt x="4347" y="0"/>
                    <a:pt x="4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09;p43">
              <a:extLst>
                <a:ext uri="{FF2B5EF4-FFF2-40B4-BE49-F238E27FC236}">
                  <a16:creationId xmlns:a16="http://schemas.microsoft.com/office/drawing/2014/main" id="{66318C22-BF3C-4B26-9CCB-584F8CF95CE8}"/>
                </a:ext>
              </a:extLst>
            </p:cNvPr>
            <p:cNvSpPr/>
            <p:nvPr/>
          </p:nvSpPr>
          <p:spPr>
            <a:xfrm>
              <a:off x="2932850" y="3133800"/>
              <a:ext cx="114550" cy="26000"/>
            </a:xfrm>
            <a:custGeom>
              <a:avLst/>
              <a:gdLst/>
              <a:ahLst/>
              <a:cxnLst/>
              <a:rect l="l" t="t" r="r" b="b"/>
              <a:pathLst>
                <a:path w="4582" h="1040" extrusionOk="0">
                  <a:moveTo>
                    <a:pt x="525" y="1"/>
                  </a:moveTo>
                  <a:cubicBezTo>
                    <a:pt x="236" y="1"/>
                    <a:pt x="0" y="236"/>
                    <a:pt x="0" y="515"/>
                  </a:cubicBezTo>
                  <a:cubicBezTo>
                    <a:pt x="0" y="804"/>
                    <a:pt x="236" y="1039"/>
                    <a:pt x="525" y="1039"/>
                  </a:cubicBezTo>
                  <a:lnTo>
                    <a:pt x="4068" y="1039"/>
                  </a:lnTo>
                  <a:cubicBezTo>
                    <a:pt x="4346" y="1039"/>
                    <a:pt x="4582" y="804"/>
                    <a:pt x="4582" y="515"/>
                  </a:cubicBezTo>
                  <a:cubicBezTo>
                    <a:pt x="4582" y="236"/>
                    <a:pt x="4346" y="1"/>
                    <a:pt x="40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10;p43">
              <a:extLst>
                <a:ext uri="{FF2B5EF4-FFF2-40B4-BE49-F238E27FC236}">
                  <a16:creationId xmlns:a16="http://schemas.microsoft.com/office/drawing/2014/main" id="{9D22A921-BD48-42BF-AE78-B97E4FA033FB}"/>
                </a:ext>
              </a:extLst>
            </p:cNvPr>
            <p:cNvSpPr/>
            <p:nvPr/>
          </p:nvSpPr>
          <p:spPr>
            <a:xfrm>
              <a:off x="2473875" y="3326225"/>
              <a:ext cx="114550" cy="25725"/>
            </a:xfrm>
            <a:custGeom>
              <a:avLst/>
              <a:gdLst/>
              <a:ahLst/>
              <a:cxnLst/>
              <a:rect l="l" t="t" r="r" b="b"/>
              <a:pathLst>
                <a:path w="4582" h="1029" extrusionOk="0">
                  <a:moveTo>
                    <a:pt x="514" y="1"/>
                  </a:moveTo>
                  <a:cubicBezTo>
                    <a:pt x="236" y="1"/>
                    <a:pt x="0" y="226"/>
                    <a:pt x="0" y="515"/>
                  </a:cubicBezTo>
                  <a:cubicBezTo>
                    <a:pt x="0" y="793"/>
                    <a:pt x="236" y="1029"/>
                    <a:pt x="514" y="1029"/>
                  </a:cubicBezTo>
                  <a:lnTo>
                    <a:pt x="4057" y="1029"/>
                  </a:lnTo>
                  <a:cubicBezTo>
                    <a:pt x="4346" y="1029"/>
                    <a:pt x="4582" y="793"/>
                    <a:pt x="4582" y="515"/>
                  </a:cubicBezTo>
                  <a:cubicBezTo>
                    <a:pt x="4582" y="226"/>
                    <a:pt x="4346" y="1"/>
                    <a:pt x="40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11;p43">
              <a:extLst>
                <a:ext uri="{FF2B5EF4-FFF2-40B4-BE49-F238E27FC236}">
                  <a16:creationId xmlns:a16="http://schemas.microsoft.com/office/drawing/2014/main" id="{F7CD0F0A-D781-4FFA-80F3-D160C188638A}"/>
                </a:ext>
              </a:extLst>
            </p:cNvPr>
            <p:cNvSpPr/>
            <p:nvPr/>
          </p:nvSpPr>
          <p:spPr>
            <a:xfrm>
              <a:off x="3291200" y="2818825"/>
              <a:ext cx="109750" cy="25975"/>
            </a:xfrm>
            <a:custGeom>
              <a:avLst/>
              <a:gdLst/>
              <a:ahLst/>
              <a:cxnLst/>
              <a:rect l="l" t="t" r="r" b="b"/>
              <a:pathLst>
                <a:path w="4390" h="1039" extrusionOk="0">
                  <a:moveTo>
                    <a:pt x="525" y="0"/>
                  </a:moveTo>
                  <a:cubicBezTo>
                    <a:pt x="236" y="0"/>
                    <a:pt x="0" y="236"/>
                    <a:pt x="0" y="514"/>
                  </a:cubicBezTo>
                  <a:cubicBezTo>
                    <a:pt x="0" y="803"/>
                    <a:pt x="236" y="1039"/>
                    <a:pt x="525" y="1039"/>
                  </a:cubicBezTo>
                  <a:lnTo>
                    <a:pt x="3875" y="1039"/>
                  </a:lnTo>
                  <a:cubicBezTo>
                    <a:pt x="4165" y="1039"/>
                    <a:pt x="4389" y="803"/>
                    <a:pt x="4389" y="514"/>
                  </a:cubicBezTo>
                  <a:cubicBezTo>
                    <a:pt x="4389" y="236"/>
                    <a:pt x="4165" y="0"/>
                    <a:pt x="38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12;p43">
              <a:extLst>
                <a:ext uri="{FF2B5EF4-FFF2-40B4-BE49-F238E27FC236}">
                  <a16:creationId xmlns:a16="http://schemas.microsoft.com/office/drawing/2014/main" id="{3EC32E44-443B-40E1-B882-0B39EC7A1C7E}"/>
                </a:ext>
              </a:extLst>
            </p:cNvPr>
            <p:cNvSpPr/>
            <p:nvPr/>
          </p:nvSpPr>
          <p:spPr>
            <a:xfrm>
              <a:off x="2111500" y="1962400"/>
              <a:ext cx="109475" cy="25725"/>
            </a:xfrm>
            <a:custGeom>
              <a:avLst/>
              <a:gdLst/>
              <a:ahLst/>
              <a:cxnLst/>
              <a:rect l="l" t="t" r="r" b="b"/>
              <a:pathLst>
                <a:path w="4379" h="1029" extrusionOk="0">
                  <a:moveTo>
                    <a:pt x="514" y="1"/>
                  </a:moveTo>
                  <a:cubicBezTo>
                    <a:pt x="225" y="1"/>
                    <a:pt x="0" y="236"/>
                    <a:pt x="0" y="515"/>
                  </a:cubicBezTo>
                  <a:cubicBezTo>
                    <a:pt x="0" y="804"/>
                    <a:pt x="225" y="1029"/>
                    <a:pt x="514" y="1029"/>
                  </a:cubicBezTo>
                  <a:lnTo>
                    <a:pt x="3865" y="1029"/>
                  </a:lnTo>
                  <a:cubicBezTo>
                    <a:pt x="4154" y="1029"/>
                    <a:pt x="4379" y="804"/>
                    <a:pt x="4379" y="515"/>
                  </a:cubicBezTo>
                  <a:cubicBezTo>
                    <a:pt x="4379" y="236"/>
                    <a:pt x="4154" y="1"/>
                    <a:pt x="38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3;p43">
              <a:extLst>
                <a:ext uri="{FF2B5EF4-FFF2-40B4-BE49-F238E27FC236}">
                  <a16:creationId xmlns:a16="http://schemas.microsoft.com/office/drawing/2014/main" id="{BCBF9AAD-A752-48C4-A707-58BCF3168C15}"/>
                </a:ext>
              </a:extLst>
            </p:cNvPr>
            <p:cNvSpPr/>
            <p:nvPr/>
          </p:nvSpPr>
          <p:spPr>
            <a:xfrm>
              <a:off x="5014700" y="1833675"/>
              <a:ext cx="5125" cy="17425"/>
            </a:xfrm>
            <a:custGeom>
              <a:avLst/>
              <a:gdLst/>
              <a:ahLst/>
              <a:cxnLst/>
              <a:rect l="l" t="t" r="r" b="b"/>
              <a:pathLst>
                <a:path w="205" h="697" extrusionOk="0">
                  <a:moveTo>
                    <a:pt x="86" y="1"/>
                  </a:moveTo>
                  <a:cubicBezTo>
                    <a:pt x="33" y="86"/>
                    <a:pt x="1" y="183"/>
                    <a:pt x="1" y="290"/>
                  </a:cubicBezTo>
                  <a:cubicBezTo>
                    <a:pt x="1" y="450"/>
                    <a:pt x="86" y="600"/>
                    <a:pt x="204" y="697"/>
                  </a:cubicBezTo>
                  <a:cubicBezTo>
                    <a:pt x="161" y="472"/>
                    <a:pt x="119" y="236"/>
                    <a:pt x="86" y="1"/>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14;p43">
              <a:extLst>
                <a:ext uri="{FF2B5EF4-FFF2-40B4-BE49-F238E27FC236}">
                  <a16:creationId xmlns:a16="http://schemas.microsoft.com/office/drawing/2014/main" id="{BCBAAD86-511A-49DC-B4B8-C7CAFF32B239}"/>
                </a:ext>
              </a:extLst>
            </p:cNvPr>
            <p:cNvSpPr/>
            <p:nvPr/>
          </p:nvSpPr>
          <p:spPr>
            <a:xfrm>
              <a:off x="4285950" y="2078300"/>
              <a:ext cx="109775" cy="25700"/>
            </a:xfrm>
            <a:custGeom>
              <a:avLst/>
              <a:gdLst/>
              <a:ahLst/>
              <a:cxnLst/>
              <a:rect l="l" t="t" r="r" b="b"/>
              <a:pathLst>
                <a:path w="4391" h="1028" extrusionOk="0">
                  <a:moveTo>
                    <a:pt x="525" y="0"/>
                  </a:moveTo>
                  <a:cubicBezTo>
                    <a:pt x="236" y="0"/>
                    <a:pt x="1" y="236"/>
                    <a:pt x="1" y="514"/>
                  </a:cubicBezTo>
                  <a:cubicBezTo>
                    <a:pt x="1" y="803"/>
                    <a:pt x="236" y="1028"/>
                    <a:pt x="525" y="1028"/>
                  </a:cubicBezTo>
                  <a:lnTo>
                    <a:pt x="3876" y="1028"/>
                  </a:lnTo>
                  <a:cubicBezTo>
                    <a:pt x="4165" y="1028"/>
                    <a:pt x="4390" y="803"/>
                    <a:pt x="4390" y="514"/>
                  </a:cubicBezTo>
                  <a:cubicBezTo>
                    <a:pt x="4390" y="236"/>
                    <a:pt x="4165" y="0"/>
                    <a:pt x="3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15;p43">
              <a:extLst>
                <a:ext uri="{FF2B5EF4-FFF2-40B4-BE49-F238E27FC236}">
                  <a16:creationId xmlns:a16="http://schemas.microsoft.com/office/drawing/2014/main" id="{48ED1145-E00D-4E6E-92E9-48CF2D5D09B7}"/>
                </a:ext>
              </a:extLst>
            </p:cNvPr>
            <p:cNvSpPr/>
            <p:nvPr/>
          </p:nvSpPr>
          <p:spPr>
            <a:xfrm>
              <a:off x="4008700" y="3900025"/>
              <a:ext cx="109750" cy="25725"/>
            </a:xfrm>
            <a:custGeom>
              <a:avLst/>
              <a:gdLst/>
              <a:ahLst/>
              <a:cxnLst/>
              <a:rect l="l" t="t" r="r" b="b"/>
              <a:pathLst>
                <a:path w="4390" h="1029" extrusionOk="0">
                  <a:moveTo>
                    <a:pt x="514" y="1"/>
                  </a:moveTo>
                  <a:cubicBezTo>
                    <a:pt x="236" y="1"/>
                    <a:pt x="1" y="236"/>
                    <a:pt x="1" y="514"/>
                  </a:cubicBezTo>
                  <a:cubicBezTo>
                    <a:pt x="1" y="803"/>
                    <a:pt x="236" y="1028"/>
                    <a:pt x="514" y="1028"/>
                  </a:cubicBezTo>
                  <a:lnTo>
                    <a:pt x="3876" y="1028"/>
                  </a:lnTo>
                  <a:cubicBezTo>
                    <a:pt x="4154" y="1028"/>
                    <a:pt x="4390" y="803"/>
                    <a:pt x="4390" y="514"/>
                  </a:cubicBezTo>
                  <a:cubicBezTo>
                    <a:pt x="4390" y="236"/>
                    <a:pt x="4154" y="1"/>
                    <a:pt x="38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16;p43">
              <a:extLst>
                <a:ext uri="{FF2B5EF4-FFF2-40B4-BE49-F238E27FC236}">
                  <a16:creationId xmlns:a16="http://schemas.microsoft.com/office/drawing/2014/main" id="{F6256ABF-446F-4DDB-8512-2537AA99102A}"/>
                </a:ext>
              </a:extLst>
            </p:cNvPr>
            <p:cNvSpPr/>
            <p:nvPr/>
          </p:nvSpPr>
          <p:spPr>
            <a:xfrm>
              <a:off x="4602575" y="3583950"/>
              <a:ext cx="109750" cy="25725"/>
            </a:xfrm>
            <a:custGeom>
              <a:avLst/>
              <a:gdLst/>
              <a:ahLst/>
              <a:cxnLst/>
              <a:rect l="l" t="t" r="r" b="b"/>
              <a:pathLst>
                <a:path w="4390" h="1029" extrusionOk="0">
                  <a:moveTo>
                    <a:pt x="525" y="1"/>
                  </a:moveTo>
                  <a:cubicBezTo>
                    <a:pt x="236" y="1"/>
                    <a:pt x="0" y="236"/>
                    <a:pt x="0" y="515"/>
                  </a:cubicBezTo>
                  <a:cubicBezTo>
                    <a:pt x="0" y="804"/>
                    <a:pt x="236" y="1029"/>
                    <a:pt x="525" y="1029"/>
                  </a:cubicBezTo>
                  <a:lnTo>
                    <a:pt x="3875" y="1029"/>
                  </a:lnTo>
                  <a:cubicBezTo>
                    <a:pt x="4164" y="1029"/>
                    <a:pt x="4389" y="804"/>
                    <a:pt x="4389" y="515"/>
                  </a:cubicBezTo>
                  <a:cubicBezTo>
                    <a:pt x="4389" y="236"/>
                    <a:pt x="4164" y="1"/>
                    <a:pt x="38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17;p43">
              <a:extLst>
                <a:ext uri="{FF2B5EF4-FFF2-40B4-BE49-F238E27FC236}">
                  <a16:creationId xmlns:a16="http://schemas.microsoft.com/office/drawing/2014/main" id="{746AE1AC-375E-4268-A7FA-6428B1CA81ED}"/>
                </a:ext>
              </a:extLst>
            </p:cNvPr>
            <p:cNvSpPr/>
            <p:nvPr/>
          </p:nvSpPr>
          <p:spPr>
            <a:xfrm>
              <a:off x="2581450" y="3783875"/>
              <a:ext cx="109750" cy="25725"/>
            </a:xfrm>
            <a:custGeom>
              <a:avLst/>
              <a:gdLst/>
              <a:ahLst/>
              <a:cxnLst/>
              <a:rect l="l" t="t" r="r" b="b"/>
              <a:pathLst>
                <a:path w="4390" h="1029" extrusionOk="0">
                  <a:moveTo>
                    <a:pt x="514" y="1"/>
                  </a:moveTo>
                  <a:cubicBezTo>
                    <a:pt x="225" y="1"/>
                    <a:pt x="0" y="236"/>
                    <a:pt x="0" y="514"/>
                  </a:cubicBezTo>
                  <a:cubicBezTo>
                    <a:pt x="0" y="803"/>
                    <a:pt x="225" y="1028"/>
                    <a:pt x="514" y="1028"/>
                  </a:cubicBezTo>
                  <a:lnTo>
                    <a:pt x="3865" y="1028"/>
                  </a:lnTo>
                  <a:cubicBezTo>
                    <a:pt x="4154" y="1028"/>
                    <a:pt x="4390" y="803"/>
                    <a:pt x="4390" y="514"/>
                  </a:cubicBezTo>
                  <a:cubicBezTo>
                    <a:pt x="4390" y="236"/>
                    <a:pt x="4154" y="1"/>
                    <a:pt x="38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18;p43">
              <a:extLst>
                <a:ext uri="{FF2B5EF4-FFF2-40B4-BE49-F238E27FC236}">
                  <a16:creationId xmlns:a16="http://schemas.microsoft.com/office/drawing/2014/main" id="{3375F8C7-62AD-4B71-B33E-99C53175EC3A}"/>
                </a:ext>
              </a:extLst>
            </p:cNvPr>
            <p:cNvSpPr/>
            <p:nvPr/>
          </p:nvSpPr>
          <p:spPr>
            <a:xfrm>
              <a:off x="4244200" y="3712150"/>
              <a:ext cx="109775" cy="25975"/>
            </a:xfrm>
            <a:custGeom>
              <a:avLst/>
              <a:gdLst/>
              <a:ahLst/>
              <a:cxnLst/>
              <a:rect l="l" t="t" r="r" b="b"/>
              <a:pathLst>
                <a:path w="4391" h="1039" extrusionOk="0">
                  <a:moveTo>
                    <a:pt x="515" y="1"/>
                  </a:moveTo>
                  <a:cubicBezTo>
                    <a:pt x="226" y="1"/>
                    <a:pt x="1" y="236"/>
                    <a:pt x="1" y="525"/>
                  </a:cubicBezTo>
                  <a:cubicBezTo>
                    <a:pt x="1" y="803"/>
                    <a:pt x="226" y="1039"/>
                    <a:pt x="515" y="1039"/>
                  </a:cubicBezTo>
                  <a:lnTo>
                    <a:pt x="3865" y="1039"/>
                  </a:lnTo>
                  <a:cubicBezTo>
                    <a:pt x="4155" y="1039"/>
                    <a:pt x="4390" y="803"/>
                    <a:pt x="4390" y="525"/>
                  </a:cubicBezTo>
                  <a:cubicBezTo>
                    <a:pt x="4390" y="236"/>
                    <a:pt x="4155" y="1"/>
                    <a:pt x="38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19;p43">
              <a:extLst>
                <a:ext uri="{FF2B5EF4-FFF2-40B4-BE49-F238E27FC236}">
                  <a16:creationId xmlns:a16="http://schemas.microsoft.com/office/drawing/2014/main" id="{038B999D-B072-43CB-8CE8-1D17428A02B5}"/>
                </a:ext>
              </a:extLst>
            </p:cNvPr>
            <p:cNvSpPr/>
            <p:nvPr/>
          </p:nvSpPr>
          <p:spPr>
            <a:xfrm>
              <a:off x="5603225" y="3027300"/>
              <a:ext cx="109750" cy="25975"/>
            </a:xfrm>
            <a:custGeom>
              <a:avLst/>
              <a:gdLst/>
              <a:ahLst/>
              <a:cxnLst/>
              <a:rect l="l" t="t" r="r" b="b"/>
              <a:pathLst>
                <a:path w="4390" h="1039" extrusionOk="0">
                  <a:moveTo>
                    <a:pt x="514" y="0"/>
                  </a:moveTo>
                  <a:cubicBezTo>
                    <a:pt x="236" y="0"/>
                    <a:pt x="0" y="236"/>
                    <a:pt x="0" y="514"/>
                  </a:cubicBezTo>
                  <a:cubicBezTo>
                    <a:pt x="0" y="803"/>
                    <a:pt x="236" y="1039"/>
                    <a:pt x="514" y="1039"/>
                  </a:cubicBezTo>
                  <a:lnTo>
                    <a:pt x="3875" y="1039"/>
                  </a:lnTo>
                  <a:cubicBezTo>
                    <a:pt x="4154" y="1039"/>
                    <a:pt x="4389" y="803"/>
                    <a:pt x="4389" y="514"/>
                  </a:cubicBezTo>
                  <a:cubicBezTo>
                    <a:pt x="4389" y="236"/>
                    <a:pt x="4154" y="0"/>
                    <a:pt x="38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20;p43">
              <a:extLst>
                <a:ext uri="{FF2B5EF4-FFF2-40B4-BE49-F238E27FC236}">
                  <a16:creationId xmlns:a16="http://schemas.microsoft.com/office/drawing/2014/main" id="{03D89934-39EC-4466-A762-B84A18641FD1}"/>
                </a:ext>
              </a:extLst>
            </p:cNvPr>
            <p:cNvSpPr/>
            <p:nvPr/>
          </p:nvSpPr>
          <p:spPr>
            <a:xfrm>
              <a:off x="3986225" y="1844650"/>
              <a:ext cx="109750" cy="25725"/>
            </a:xfrm>
            <a:custGeom>
              <a:avLst/>
              <a:gdLst/>
              <a:ahLst/>
              <a:cxnLst/>
              <a:rect l="l" t="t" r="r" b="b"/>
              <a:pathLst>
                <a:path w="4390" h="1029" extrusionOk="0">
                  <a:moveTo>
                    <a:pt x="525" y="1"/>
                  </a:moveTo>
                  <a:cubicBezTo>
                    <a:pt x="236" y="1"/>
                    <a:pt x="0" y="226"/>
                    <a:pt x="0" y="515"/>
                  </a:cubicBezTo>
                  <a:cubicBezTo>
                    <a:pt x="0" y="793"/>
                    <a:pt x="236" y="1028"/>
                    <a:pt x="525" y="1028"/>
                  </a:cubicBezTo>
                  <a:lnTo>
                    <a:pt x="3876" y="1028"/>
                  </a:lnTo>
                  <a:cubicBezTo>
                    <a:pt x="4165" y="1028"/>
                    <a:pt x="4389" y="793"/>
                    <a:pt x="4389" y="515"/>
                  </a:cubicBezTo>
                  <a:cubicBezTo>
                    <a:pt x="4389" y="226"/>
                    <a:pt x="4165" y="1"/>
                    <a:pt x="38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21;p43">
              <a:extLst>
                <a:ext uri="{FF2B5EF4-FFF2-40B4-BE49-F238E27FC236}">
                  <a16:creationId xmlns:a16="http://schemas.microsoft.com/office/drawing/2014/main" id="{5FF144F9-2E96-447E-B49A-43BBF77E33A0}"/>
                </a:ext>
              </a:extLst>
            </p:cNvPr>
            <p:cNvSpPr/>
            <p:nvPr/>
          </p:nvSpPr>
          <p:spPr>
            <a:xfrm>
              <a:off x="4296400" y="3357275"/>
              <a:ext cx="62650" cy="25725"/>
            </a:xfrm>
            <a:custGeom>
              <a:avLst/>
              <a:gdLst/>
              <a:ahLst/>
              <a:cxnLst/>
              <a:rect l="l" t="t" r="r" b="b"/>
              <a:pathLst>
                <a:path w="2506" h="1029" extrusionOk="0">
                  <a:moveTo>
                    <a:pt x="514" y="1"/>
                  </a:moveTo>
                  <a:cubicBezTo>
                    <a:pt x="236" y="1"/>
                    <a:pt x="0" y="236"/>
                    <a:pt x="0" y="515"/>
                  </a:cubicBezTo>
                  <a:cubicBezTo>
                    <a:pt x="0" y="804"/>
                    <a:pt x="236" y="1028"/>
                    <a:pt x="514" y="1028"/>
                  </a:cubicBezTo>
                  <a:lnTo>
                    <a:pt x="1992" y="1028"/>
                  </a:lnTo>
                  <a:cubicBezTo>
                    <a:pt x="2270" y="1028"/>
                    <a:pt x="2505" y="804"/>
                    <a:pt x="2505" y="515"/>
                  </a:cubicBezTo>
                  <a:cubicBezTo>
                    <a:pt x="2505" y="236"/>
                    <a:pt x="2270" y="1"/>
                    <a:pt x="1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22;p43">
              <a:extLst>
                <a:ext uri="{FF2B5EF4-FFF2-40B4-BE49-F238E27FC236}">
                  <a16:creationId xmlns:a16="http://schemas.microsoft.com/office/drawing/2014/main" id="{4CD301DF-991B-4726-AD19-0CFD603E2BF2}"/>
                </a:ext>
              </a:extLst>
            </p:cNvPr>
            <p:cNvSpPr/>
            <p:nvPr/>
          </p:nvSpPr>
          <p:spPr>
            <a:xfrm>
              <a:off x="5568950" y="1756875"/>
              <a:ext cx="62400" cy="25975"/>
            </a:xfrm>
            <a:custGeom>
              <a:avLst/>
              <a:gdLst/>
              <a:ahLst/>
              <a:cxnLst/>
              <a:rect l="l" t="t" r="r" b="b"/>
              <a:pathLst>
                <a:path w="2496" h="1039" extrusionOk="0">
                  <a:moveTo>
                    <a:pt x="515" y="0"/>
                  </a:moveTo>
                  <a:cubicBezTo>
                    <a:pt x="226" y="0"/>
                    <a:pt x="1" y="236"/>
                    <a:pt x="1" y="514"/>
                  </a:cubicBezTo>
                  <a:cubicBezTo>
                    <a:pt x="1" y="803"/>
                    <a:pt x="226" y="1039"/>
                    <a:pt x="515" y="1039"/>
                  </a:cubicBezTo>
                  <a:lnTo>
                    <a:pt x="1981" y="1039"/>
                  </a:lnTo>
                  <a:cubicBezTo>
                    <a:pt x="2270" y="1039"/>
                    <a:pt x="2495" y="803"/>
                    <a:pt x="2495" y="514"/>
                  </a:cubicBezTo>
                  <a:cubicBezTo>
                    <a:pt x="2495" y="236"/>
                    <a:pt x="2270" y="0"/>
                    <a:pt x="19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23;p43">
              <a:extLst>
                <a:ext uri="{FF2B5EF4-FFF2-40B4-BE49-F238E27FC236}">
                  <a16:creationId xmlns:a16="http://schemas.microsoft.com/office/drawing/2014/main" id="{692EB45B-4391-4A5C-8418-8F736BB0C35B}"/>
                </a:ext>
              </a:extLst>
            </p:cNvPr>
            <p:cNvSpPr/>
            <p:nvPr/>
          </p:nvSpPr>
          <p:spPr>
            <a:xfrm>
              <a:off x="5064750" y="3748550"/>
              <a:ext cx="62650" cy="25975"/>
            </a:xfrm>
            <a:custGeom>
              <a:avLst/>
              <a:gdLst/>
              <a:ahLst/>
              <a:cxnLst/>
              <a:rect l="l" t="t" r="r" b="b"/>
              <a:pathLst>
                <a:path w="2506" h="1039" extrusionOk="0">
                  <a:moveTo>
                    <a:pt x="514" y="0"/>
                  </a:moveTo>
                  <a:cubicBezTo>
                    <a:pt x="236" y="0"/>
                    <a:pt x="1" y="236"/>
                    <a:pt x="1" y="525"/>
                  </a:cubicBezTo>
                  <a:cubicBezTo>
                    <a:pt x="1" y="803"/>
                    <a:pt x="236" y="1039"/>
                    <a:pt x="514" y="1039"/>
                  </a:cubicBezTo>
                  <a:lnTo>
                    <a:pt x="1992" y="1039"/>
                  </a:lnTo>
                  <a:cubicBezTo>
                    <a:pt x="2270" y="1039"/>
                    <a:pt x="2506" y="803"/>
                    <a:pt x="2506" y="525"/>
                  </a:cubicBezTo>
                  <a:cubicBezTo>
                    <a:pt x="2506" y="236"/>
                    <a:pt x="2270" y="0"/>
                    <a:pt x="19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24;p43">
              <a:extLst>
                <a:ext uri="{FF2B5EF4-FFF2-40B4-BE49-F238E27FC236}">
                  <a16:creationId xmlns:a16="http://schemas.microsoft.com/office/drawing/2014/main" id="{127201DC-F0C9-4122-8EB7-B3C695B43FA3}"/>
                </a:ext>
              </a:extLst>
            </p:cNvPr>
            <p:cNvSpPr/>
            <p:nvPr/>
          </p:nvSpPr>
          <p:spPr>
            <a:xfrm>
              <a:off x="5057525" y="2937650"/>
              <a:ext cx="62375" cy="25975"/>
            </a:xfrm>
            <a:custGeom>
              <a:avLst/>
              <a:gdLst/>
              <a:ahLst/>
              <a:cxnLst/>
              <a:rect l="l" t="t" r="r" b="b"/>
              <a:pathLst>
                <a:path w="2495" h="1039" extrusionOk="0">
                  <a:moveTo>
                    <a:pt x="514" y="0"/>
                  </a:moveTo>
                  <a:cubicBezTo>
                    <a:pt x="236" y="0"/>
                    <a:pt x="1" y="236"/>
                    <a:pt x="1" y="514"/>
                  </a:cubicBezTo>
                  <a:cubicBezTo>
                    <a:pt x="1" y="803"/>
                    <a:pt x="236" y="1039"/>
                    <a:pt x="514" y="1039"/>
                  </a:cubicBezTo>
                  <a:lnTo>
                    <a:pt x="1981" y="1039"/>
                  </a:lnTo>
                  <a:cubicBezTo>
                    <a:pt x="2270" y="1039"/>
                    <a:pt x="2495" y="803"/>
                    <a:pt x="2495" y="514"/>
                  </a:cubicBezTo>
                  <a:cubicBezTo>
                    <a:pt x="2495" y="236"/>
                    <a:pt x="2270" y="0"/>
                    <a:pt x="19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25;p43">
              <a:extLst>
                <a:ext uri="{FF2B5EF4-FFF2-40B4-BE49-F238E27FC236}">
                  <a16:creationId xmlns:a16="http://schemas.microsoft.com/office/drawing/2014/main" id="{4B4D822C-4788-48AD-93B6-FFF017CDEB68}"/>
                </a:ext>
              </a:extLst>
            </p:cNvPr>
            <p:cNvSpPr/>
            <p:nvPr/>
          </p:nvSpPr>
          <p:spPr>
            <a:xfrm>
              <a:off x="4634675" y="2007375"/>
              <a:ext cx="62650" cy="25725"/>
            </a:xfrm>
            <a:custGeom>
              <a:avLst/>
              <a:gdLst/>
              <a:ahLst/>
              <a:cxnLst/>
              <a:rect l="l" t="t" r="r" b="b"/>
              <a:pathLst>
                <a:path w="2506" h="1029" extrusionOk="0">
                  <a:moveTo>
                    <a:pt x="525" y="0"/>
                  </a:moveTo>
                  <a:cubicBezTo>
                    <a:pt x="236" y="0"/>
                    <a:pt x="1" y="225"/>
                    <a:pt x="1" y="514"/>
                  </a:cubicBezTo>
                  <a:cubicBezTo>
                    <a:pt x="1" y="793"/>
                    <a:pt x="236" y="1028"/>
                    <a:pt x="525" y="1028"/>
                  </a:cubicBezTo>
                  <a:lnTo>
                    <a:pt x="1992" y="1028"/>
                  </a:lnTo>
                  <a:cubicBezTo>
                    <a:pt x="2270" y="1028"/>
                    <a:pt x="2506" y="793"/>
                    <a:pt x="2506" y="514"/>
                  </a:cubicBezTo>
                  <a:cubicBezTo>
                    <a:pt x="2506" y="225"/>
                    <a:pt x="2270" y="0"/>
                    <a:pt x="19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26;p43">
              <a:extLst>
                <a:ext uri="{FF2B5EF4-FFF2-40B4-BE49-F238E27FC236}">
                  <a16:creationId xmlns:a16="http://schemas.microsoft.com/office/drawing/2014/main" id="{76731F93-6909-475D-BBE9-0E2D571ACF1C}"/>
                </a:ext>
              </a:extLst>
            </p:cNvPr>
            <p:cNvSpPr/>
            <p:nvPr/>
          </p:nvSpPr>
          <p:spPr>
            <a:xfrm>
              <a:off x="4123250" y="2205150"/>
              <a:ext cx="62375" cy="25725"/>
            </a:xfrm>
            <a:custGeom>
              <a:avLst/>
              <a:gdLst/>
              <a:ahLst/>
              <a:cxnLst/>
              <a:rect l="l" t="t" r="r" b="b"/>
              <a:pathLst>
                <a:path w="2495" h="1029" extrusionOk="0">
                  <a:moveTo>
                    <a:pt x="514" y="0"/>
                  </a:moveTo>
                  <a:cubicBezTo>
                    <a:pt x="225" y="0"/>
                    <a:pt x="0" y="236"/>
                    <a:pt x="0" y="514"/>
                  </a:cubicBezTo>
                  <a:cubicBezTo>
                    <a:pt x="0" y="803"/>
                    <a:pt x="225" y="1028"/>
                    <a:pt x="514" y="1028"/>
                  </a:cubicBezTo>
                  <a:lnTo>
                    <a:pt x="1981" y="1028"/>
                  </a:lnTo>
                  <a:cubicBezTo>
                    <a:pt x="2270" y="1028"/>
                    <a:pt x="2495" y="803"/>
                    <a:pt x="2495" y="514"/>
                  </a:cubicBezTo>
                  <a:cubicBezTo>
                    <a:pt x="2495" y="236"/>
                    <a:pt x="2270" y="0"/>
                    <a:pt x="19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27;p43">
              <a:extLst>
                <a:ext uri="{FF2B5EF4-FFF2-40B4-BE49-F238E27FC236}">
                  <a16:creationId xmlns:a16="http://schemas.microsoft.com/office/drawing/2014/main" id="{1B61B486-60B0-472D-B0BA-4D0ACDA351C8}"/>
                </a:ext>
              </a:extLst>
            </p:cNvPr>
            <p:cNvSpPr/>
            <p:nvPr/>
          </p:nvSpPr>
          <p:spPr>
            <a:xfrm>
              <a:off x="2684225" y="3498050"/>
              <a:ext cx="62650" cy="25975"/>
            </a:xfrm>
            <a:custGeom>
              <a:avLst/>
              <a:gdLst/>
              <a:ahLst/>
              <a:cxnLst/>
              <a:rect l="l" t="t" r="r" b="b"/>
              <a:pathLst>
                <a:path w="2506" h="1039" extrusionOk="0">
                  <a:moveTo>
                    <a:pt x="514" y="1"/>
                  </a:moveTo>
                  <a:cubicBezTo>
                    <a:pt x="236" y="1"/>
                    <a:pt x="0" y="236"/>
                    <a:pt x="0" y="525"/>
                  </a:cubicBezTo>
                  <a:cubicBezTo>
                    <a:pt x="0" y="803"/>
                    <a:pt x="236" y="1039"/>
                    <a:pt x="514" y="1039"/>
                  </a:cubicBezTo>
                  <a:lnTo>
                    <a:pt x="1981" y="1039"/>
                  </a:lnTo>
                  <a:cubicBezTo>
                    <a:pt x="2270" y="1039"/>
                    <a:pt x="2505" y="803"/>
                    <a:pt x="2505" y="525"/>
                  </a:cubicBezTo>
                  <a:cubicBezTo>
                    <a:pt x="2505" y="236"/>
                    <a:pt x="2270" y="1"/>
                    <a:pt x="19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28;p43">
              <a:extLst>
                <a:ext uri="{FF2B5EF4-FFF2-40B4-BE49-F238E27FC236}">
                  <a16:creationId xmlns:a16="http://schemas.microsoft.com/office/drawing/2014/main" id="{40C3E295-F442-42A4-884C-3CC63BF14A1E}"/>
                </a:ext>
              </a:extLst>
            </p:cNvPr>
            <p:cNvSpPr/>
            <p:nvPr/>
          </p:nvSpPr>
          <p:spPr>
            <a:xfrm>
              <a:off x="2190975" y="2685550"/>
              <a:ext cx="62650" cy="25700"/>
            </a:xfrm>
            <a:custGeom>
              <a:avLst/>
              <a:gdLst/>
              <a:ahLst/>
              <a:cxnLst/>
              <a:rect l="l" t="t" r="r" b="b"/>
              <a:pathLst>
                <a:path w="2506" h="1028" extrusionOk="0">
                  <a:moveTo>
                    <a:pt x="515" y="0"/>
                  </a:moveTo>
                  <a:cubicBezTo>
                    <a:pt x="236" y="0"/>
                    <a:pt x="1" y="225"/>
                    <a:pt x="1" y="514"/>
                  </a:cubicBezTo>
                  <a:cubicBezTo>
                    <a:pt x="1" y="792"/>
                    <a:pt x="236" y="1028"/>
                    <a:pt x="515" y="1028"/>
                  </a:cubicBezTo>
                  <a:lnTo>
                    <a:pt x="1981" y="1028"/>
                  </a:lnTo>
                  <a:cubicBezTo>
                    <a:pt x="2270" y="1028"/>
                    <a:pt x="2506" y="792"/>
                    <a:pt x="2506" y="514"/>
                  </a:cubicBezTo>
                  <a:cubicBezTo>
                    <a:pt x="2506" y="225"/>
                    <a:pt x="2270" y="0"/>
                    <a:pt x="19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29;p43">
              <a:extLst>
                <a:ext uri="{FF2B5EF4-FFF2-40B4-BE49-F238E27FC236}">
                  <a16:creationId xmlns:a16="http://schemas.microsoft.com/office/drawing/2014/main" id="{7AFC670C-710C-4F9A-AD9D-E6392B3A7E56}"/>
                </a:ext>
              </a:extLst>
            </p:cNvPr>
            <p:cNvSpPr/>
            <p:nvPr/>
          </p:nvSpPr>
          <p:spPr>
            <a:xfrm>
              <a:off x="1826750" y="1895225"/>
              <a:ext cx="62375" cy="25725"/>
            </a:xfrm>
            <a:custGeom>
              <a:avLst/>
              <a:gdLst/>
              <a:ahLst/>
              <a:cxnLst/>
              <a:rect l="l" t="t" r="r" b="b"/>
              <a:pathLst>
                <a:path w="2495" h="1029" extrusionOk="0">
                  <a:moveTo>
                    <a:pt x="514" y="1"/>
                  </a:moveTo>
                  <a:cubicBezTo>
                    <a:pt x="236" y="1"/>
                    <a:pt x="0" y="226"/>
                    <a:pt x="0" y="515"/>
                  </a:cubicBezTo>
                  <a:cubicBezTo>
                    <a:pt x="0" y="793"/>
                    <a:pt x="236" y="1029"/>
                    <a:pt x="514" y="1029"/>
                  </a:cubicBezTo>
                  <a:lnTo>
                    <a:pt x="1981" y="1029"/>
                  </a:lnTo>
                  <a:cubicBezTo>
                    <a:pt x="2270" y="1029"/>
                    <a:pt x="2494" y="793"/>
                    <a:pt x="2494" y="515"/>
                  </a:cubicBezTo>
                  <a:cubicBezTo>
                    <a:pt x="2494" y="226"/>
                    <a:pt x="2270" y="1"/>
                    <a:pt x="19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30;p43">
              <a:extLst>
                <a:ext uri="{FF2B5EF4-FFF2-40B4-BE49-F238E27FC236}">
                  <a16:creationId xmlns:a16="http://schemas.microsoft.com/office/drawing/2014/main" id="{A16B7BD9-AD87-4673-88FA-47B72E244942}"/>
                </a:ext>
              </a:extLst>
            </p:cNvPr>
            <p:cNvSpPr/>
            <p:nvPr/>
          </p:nvSpPr>
          <p:spPr>
            <a:xfrm>
              <a:off x="5763000" y="2005500"/>
              <a:ext cx="62375" cy="25975"/>
            </a:xfrm>
            <a:custGeom>
              <a:avLst/>
              <a:gdLst/>
              <a:ahLst/>
              <a:cxnLst/>
              <a:rect l="l" t="t" r="r" b="b"/>
              <a:pathLst>
                <a:path w="2495" h="1039" extrusionOk="0">
                  <a:moveTo>
                    <a:pt x="514" y="0"/>
                  </a:moveTo>
                  <a:cubicBezTo>
                    <a:pt x="225" y="0"/>
                    <a:pt x="0" y="236"/>
                    <a:pt x="0" y="514"/>
                  </a:cubicBezTo>
                  <a:cubicBezTo>
                    <a:pt x="0" y="803"/>
                    <a:pt x="225" y="1039"/>
                    <a:pt x="514" y="1039"/>
                  </a:cubicBezTo>
                  <a:lnTo>
                    <a:pt x="1981" y="1039"/>
                  </a:lnTo>
                  <a:cubicBezTo>
                    <a:pt x="2259" y="1039"/>
                    <a:pt x="2494" y="803"/>
                    <a:pt x="2494" y="514"/>
                  </a:cubicBezTo>
                  <a:cubicBezTo>
                    <a:pt x="2494" y="236"/>
                    <a:pt x="2259" y="0"/>
                    <a:pt x="19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31;p43">
              <a:extLst>
                <a:ext uri="{FF2B5EF4-FFF2-40B4-BE49-F238E27FC236}">
                  <a16:creationId xmlns:a16="http://schemas.microsoft.com/office/drawing/2014/main" id="{B224D4B0-BDE0-45FE-9D75-7FF54729740B}"/>
                </a:ext>
              </a:extLst>
            </p:cNvPr>
            <p:cNvSpPr/>
            <p:nvPr/>
          </p:nvSpPr>
          <p:spPr>
            <a:xfrm>
              <a:off x="5570825" y="2203550"/>
              <a:ext cx="62400" cy="25700"/>
            </a:xfrm>
            <a:custGeom>
              <a:avLst/>
              <a:gdLst/>
              <a:ahLst/>
              <a:cxnLst/>
              <a:rect l="l" t="t" r="r" b="b"/>
              <a:pathLst>
                <a:path w="2496" h="1028" extrusionOk="0">
                  <a:moveTo>
                    <a:pt x="515" y="0"/>
                  </a:moveTo>
                  <a:cubicBezTo>
                    <a:pt x="226" y="0"/>
                    <a:pt x="1" y="225"/>
                    <a:pt x="1" y="514"/>
                  </a:cubicBezTo>
                  <a:cubicBezTo>
                    <a:pt x="1" y="792"/>
                    <a:pt x="226" y="1028"/>
                    <a:pt x="515" y="1028"/>
                  </a:cubicBezTo>
                  <a:lnTo>
                    <a:pt x="1981" y="1028"/>
                  </a:lnTo>
                  <a:cubicBezTo>
                    <a:pt x="2270" y="1028"/>
                    <a:pt x="2495" y="792"/>
                    <a:pt x="2495" y="514"/>
                  </a:cubicBezTo>
                  <a:cubicBezTo>
                    <a:pt x="2495" y="225"/>
                    <a:pt x="2270" y="0"/>
                    <a:pt x="19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32;p43">
              <a:extLst>
                <a:ext uri="{FF2B5EF4-FFF2-40B4-BE49-F238E27FC236}">
                  <a16:creationId xmlns:a16="http://schemas.microsoft.com/office/drawing/2014/main" id="{DF956B3F-8AC1-4D09-975D-293EF8B4C137}"/>
                </a:ext>
              </a:extLst>
            </p:cNvPr>
            <p:cNvSpPr/>
            <p:nvPr/>
          </p:nvSpPr>
          <p:spPr>
            <a:xfrm>
              <a:off x="4993575" y="1570075"/>
              <a:ext cx="62375" cy="25725"/>
            </a:xfrm>
            <a:custGeom>
              <a:avLst/>
              <a:gdLst/>
              <a:ahLst/>
              <a:cxnLst/>
              <a:rect l="l" t="t" r="r" b="b"/>
              <a:pathLst>
                <a:path w="2495" h="1029" extrusionOk="0">
                  <a:moveTo>
                    <a:pt x="514" y="0"/>
                  </a:moveTo>
                  <a:cubicBezTo>
                    <a:pt x="225" y="0"/>
                    <a:pt x="0" y="236"/>
                    <a:pt x="0" y="514"/>
                  </a:cubicBezTo>
                  <a:cubicBezTo>
                    <a:pt x="0" y="803"/>
                    <a:pt x="225" y="1028"/>
                    <a:pt x="514" y="1028"/>
                  </a:cubicBezTo>
                  <a:lnTo>
                    <a:pt x="1981" y="1028"/>
                  </a:lnTo>
                  <a:cubicBezTo>
                    <a:pt x="2270" y="1028"/>
                    <a:pt x="2494" y="803"/>
                    <a:pt x="2494" y="514"/>
                  </a:cubicBezTo>
                  <a:cubicBezTo>
                    <a:pt x="2494" y="236"/>
                    <a:pt x="2270" y="0"/>
                    <a:pt x="19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33;p43">
              <a:extLst>
                <a:ext uri="{FF2B5EF4-FFF2-40B4-BE49-F238E27FC236}">
                  <a16:creationId xmlns:a16="http://schemas.microsoft.com/office/drawing/2014/main" id="{FE877333-A849-457E-B861-37B958B614BE}"/>
                </a:ext>
              </a:extLst>
            </p:cNvPr>
            <p:cNvSpPr/>
            <p:nvPr/>
          </p:nvSpPr>
          <p:spPr>
            <a:xfrm>
              <a:off x="3570875" y="3597075"/>
              <a:ext cx="97700" cy="29725"/>
            </a:xfrm>
            <a:custGeom>
              <a:avLst/>
              <a:gdLst/>
              <a:ahLst/>
              <a:cxnLst/>
              <a:rect l="l" t="t" r="r" b="b"/>
              <a:pathLst>
                <a:path w="3908" h="1189" extrusionOk="0">
                  <a:moveTo>
                    <a:pt x="589" y="0"/>
                  </a:moveTo>
                  <a:cubicBezTo>
                    <a:pt x="268" y="0"/>
                    <a:pt x="0" y="268"/>
                    <a:pt x="0" y="600"/>
                  </a:cubicBezTo>
                  <a:cubicBezTo>
                    <a:pt x="0" y="921"/>
                    <a:pt x="268" y="1189"/>
                    <a:pt x="589" y="1189"/>
                  </a:cubicBezTo>
                  <a:lnTo>
                    <a:pt x="3319" y="1189"/>
                  </a:lnTo>
                  <a:cubicBezTo>
                    <a:pt x="3640" y="1189"/>
                    <a:pt x="3907" y="921"/>
                    <a:pt x="3907" y="600"/>
                  </a:cubicBezTo>
                  <a:cubicBezTo>
                    <a:pt x="3907" y="268"/>
                    <a:pt x="3640" y="0"/>
                    <a:pt x="3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34;p43">
              <a:extLst>
                <a:ext uri="{FF2B5EF4-FFF2-40B4-BE49-F238E27FC236}">
                  <a16:creationId xmlns:a16="http://schemas.microsoft.com/office/drawing/2014/main" id="{8CFF003E-E940-406B-8D3F-72244AFA177F}"/>
                </a:ext>
              </a:extLst>
            </p:cNvPr>
            <p:cNvSpPr/>
            <p:nvPr/>
          </p:nvSpPr>
          <p:spPr>
            <a:xfrm>
              <a:off x="5446125" y="3257175"/>
              <a:ext cx="97975" cy="29750"/>
            </a:xfrm>
            <a:custGeom>
              <a:avLst/>
              <a:gdLst/>
              <a:ahLst/>
              <a:cxnLst/>
              <a:rect l="l" t="t" r="r" b="b"/>
              <a:pathLst>
                <a:path w="3919" h="1190" extrusionOk="0">
                  <a:moveTo>
                    <a:pt x="600" y="1"/>
                  </a:moveTo>
                  <a:cubicBezTo>
                    <a:pt x="268" y="1"/>
                    <a:pt x="0" y="269"/>
                    <a:pt x="0" y="600"/>
                  </a:cubicBezTo>
                  <a:cubicBezTo>
                    <a:pt x="0" y="922"/>
                    <a:pt x="268" y="1189"/>
                    <a:pt x="600" y="1189"/>
                  </a:cubicBezTo>
                  <a:lnTo>
                    <a:pt x="3319" y="1189"/>
                  </a:lnTo>
                  <a:cubicBezTo>
                    <a:pt x="3651" y="1189"/>
                    <a:pt x="3918" y="922"/>
                    <a:pt x="3918" y="600"/>
                  </a:cubicBezTo>
                  <a:cubicBezTo>
                    <a:pt x="3918" y="269"/>
                    <a:pt x="3651" y="1"/>
                    <a:pt x="33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35;p43">
              <a:extLst>
                <a:ext uri="{FF2B5EF4-FFF2-40B4-BE49-F238E27FC236}">
                  <a16:creationId xmlns:a16="http://schemas.microsoft.com/office/drawing/2014/main" id="{BFCC15D0-91F1-4896-B7F9-2947A34539F7}"/>
                </a:ext>
              </a:extLst>
            </p:cNvPr>
            <p:cNvSpPr/>
            <p:nvPr/>
          </p:nvSpPr>
          <p:spPr>
            <a:xfrm>
              <a:off x="5392325" y="2806775"/>
              <a:ext cx="97700" cy="29725"/>
            </a:xfrm>
            <a:custGeom>
              <a:avLst/>
              <a:gdLst/>
              <a:ahLst/>
              <a:cxnLst/>
              <a:rect l="l" t="t" r="r" b="b"/>
              <a:pathLst>
                <a:path w="3908" h="1189" extrusionOk="0">
                  <a:moveTo>
                    <a:pt x="589" y="0"/>
                  </a:moveTo>
                  <a:cubicBezTo>
                    <a:pt x="258" y="0"/>
                    <a:pt x="1" y="268"/>
                    <a:pt x="1" y="600"/>
                  </a:cubicBezTo>
                  <a:cubicBezTo>
                    <a:pt x="1" y="921"/>
                    <a:pt x="258" y="1189"/>
                    <a:pt x="589" y="1189"/>
                  </a:cubicBezTo>
                  <a:lnTo>
                    <a:pt x="3308" y="1189"/>
                  </a:lnTo>
                  <a:cubicBezTo>
                    <a:pt x="3640" y="1189"/>
                    <a:pt x="3908" y="921"/>
                    <a:pt x="3908" y="600"/>
                  </a:cubicBezTo>
                  <a:cubicBezTo>
                    <a:pt x="3908" y="268"/>
                    <a:pt x="3640" y="0"/>
                    <a:pt x="33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36;p43">
              <a:extLst>
                <a:ext uri="{FF2B5EF4-FFF2-40B4-BE49-F238E27FC236}">
                  <a16:creationId xmlns:a16="http://schemas.microsoft.com/office/drawing/2014/main" id="{F30551B3-C16F-45BD-A94E-20060554764F}"/>
                </a:ext>
              </a:extLst>
            </p:cNvPr>
            <p:cNvSpPr/>
            <p:nvPr/>
          </p:nvSpPr>
          <p:spPr>
            <a:xfrm>
              <a:off x="3660525" y="1695325"/>
              <a:ext cx="97700" cy="29450"/>
            </a:xfrm>
            <a:custGeom>
              <a:avLst/>
              <a:gdLst/>
              <a:ahLst/>
              <a:cxnLst/>
              <a:rect l="l" t="t" r="r" b="b"/>
              <a:pathLst>
                <a:path w="3908" h="1178" extrusionOk="0">
                  <a:moveTo>
                    <a:pt x="600" y="0"/>
                  </a:moveTo>
                  <a:cubicBezTo>
                    <a:pt x="268" y="0"/>
                    <a:pt x="0" y="257"/>
                    <a:pt x="0" y="589"/>
                  </a:cubicBezTo>
                  <a:cubicBezTo>
                    <a:pt x="0" y="910"/>
                    <a:pt x="268" y="1178"/>
                    <a:pt x="600" y="1178"/>
                  </a:cubicBezTo>
                  <a:lnTo>
                    <a:pt x="3319" y="1178"/>
                  </a:lnTo>
                  <a:cubicBezTo>
                    <a:pt x="3651" y="1178"/>
                    <a:pt x="3908" y="910"/>
                    <a:pt x="3908" y="589"/>
                  </a:cubicBezTo>
                  <a:cubicBezTo>
                    <a:pt x="3908" y="257"/>
                    <a:pt x="3651" y="0"/>
                    <a:pt x="3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37;p43">
              <a:extLst>
                <a:ext uri="{FF2B5EF4-FFF2-40B4-BE49-F238E27FC236}">
                  <a16:creationId xmlns:a16="http://schemas.microsoft.com/office/drawing/2014/main" id="{9521C9FD-2EEF-4E7D-8A22-74B879475F8D}"/>
                </a:ext>
              </a:extLst>
            </p:cNvPr>
            <p:cNvSpPr/>
            <p:nvPr/>
          </p:nvSpPr>
          <p:spPr>
            <a:xfrm>
              <a:off x="3443475" y="1527250"/>
              <a:ext cx="97700" cy="29475"/>
            </a:xfrm>
            <a:custGeom>
              <a:avLst/>
              <a:gdLst/>
              <a:ahLst/>
              <a:cxnLst/>
              <a:rect l="l" t="t" r="r" b="b"/>
              <a:pathLst>
                <a:path w="3908" h="1179" extrusionOk="0">
                  <a:moveTo>
                    <a:pt x="589" y="1"/>
                  </a:moveTo>
                  <a:cubicBezTo>
                    <a:pt x="268" y="1"/>
                    <a:pt x="0" y="268"/>
                    <a:pt x="0" y="589"/>
                  </a:cubicBezTo>
                  <a:cubicBezTo>
                    <a:pt x="0" y="921"/>
                    <a:pt x="268" y="1178"/>
                    <a:pt x="589" y="1178"/>
                  </a:cubicBezTo>
                  <a:lnTo>
                    <a:pt x="3319" y="1178"/>
                  </a:lnTo>
                  <a:cubicBezTo>
                    <a:pt x="3640" y="1178"/>
                    <a:pt x="3908" y="921"/>
                    <a:pt x="3908" y="589"/>
                  </a:cubicBezTo>
                  <a:cubicBezTo>
                    <a:pt x="3908" y="268"/>
                    <a:pt x="3640" y="1"/>
                    <a:pt x="33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38;p43">
              <a:extLst>
                <a:ext uri="{FF2B5EF4-FFF2-40B4-BE49-F238E27FC236}">
                  <a16:creationId xmlns:a16="http://schemas.microsoft.com/office/drawing/2014/main" id="{334ECD1F-CD34-4B7E-A6C5-5C55D395970D}"/>
                </a:ext>
              </a:extLst>
            </p:cNvPr>
            <p:cNvSpPr/>
            <p:nvPr/>
          </p:nvSpPr>
          <p:spPr>
            <a:xfrm>
              <a:off x="2482150" y="1896850"/>
              <a:ext cx="97725" cy="29725"/>
            </a:xfrm>
            <a:custGeom>
              <a:avLst/>
              <a:gdLst/>
              <a:ahLst/>
              <a:cxnLst/>
              <a:rect l="l" t="t" r="r" b="b"/>
              <a:pathLst>
                <a:path w="3909" h="1189" extrusionOk="0">
                  <a:moveTo>
                    <a:pt x="590" y="0"/>
                  </a:moveTo>
                  <a:cubicBezTo>
                    <a:pt x="269" y="0"/>
                    <a:pt x="1" y="268"/>
                    <a:pt x="1" y="589"/>
                  </a:cubicBezTo>
                  <a:cubicBezTo>
                    <a:pt x="1" y="921"/>
                    <a:pt x="269" y="1188"/>
                    <a:pt x="590" y="1188"/>
                  </a:cubicBezTo>
                  <a:lnTo>
                    <a:pt x="3319" y="1188"/>
                  </a:lnTo>
                  <a:cubicBezTo>
                    <a:pt x="3641" y="1188"/>
                    <a:pt x="3908" y="921"/>
                    <a:pt x="3908" y="589"/>
                  </a:cubicBezTo>
                  <a:cubicBezTo>
                    <a:pt x="3908" y="268"/>
                    <a:pt x="3641" y="0"/>
                    <a:pt x="3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39;p43">
              <a:extLst>
                <a:ext uri="{FF2B5EF4-FFF2-40B4-BE49-F238E27FC236}">
                  <a16:creationId xmlns:a16="http://schemas.microsoft.com/office/drawing/2014/main" id="{A08E10FA-070A-4B6F-BCB8-E9DF4C8A22D7}"/>
                </a:ext>
              </a:extLst>
            </p:cNvPr>
            <p:cNvSpPr/>
            <p:nvPr/>
          </p:nvSpPr>
          <p:spPr>
            <a:xfrm>
              <a:off x="3585850" y="2086600"/>
              <a:ext cx="97700" cy="29725"/>
            </a:xfrm>
            <a:custGeom>
              <a:avLst/>
              <a:gdLst/>
              <a:ahLst/>
              <a:cxnLst/>
              <a:rect l="l" t="t" r="r" b="b"/>
              <a:pathLst>
                <a:path w="3908" h="1189" extrusionOk="0">
                  <a:moveTo>
                    <a:pt x="589" y="0"/>
                  </a:moveTo>
                  <a:cubicBezTo>
                    <a:pt x="268" y="0"/>
                    <a:pt x="1" y="268"/>
                    <a:pt x="1" y="589"/>
                  </a:cubicBezTo>
                  <a:cubicBezTo>
                    <a:pt x="1" y="921"/>
                    <a:pt x="268" y="1188"/>
                    <a:pt x="589" y="1188"/>
                  </a:cubicBezTo>
                  <a:lnTo>
                    <a:pt x="3319" y="1188"/>
                  </a:lnTo>
                  <a:cubicBezTo>
                    <a:pt x="3640" y="1188"/>
                    <a:pt x="3908" y="921"/>
                    <a:pt x="3908" y="589"/>
                  </a:cubicBezTo>
                  <a:cubicBezTo>
                    <a:pt x="3908" y="268"/>
                    <a:pt x="3640" y="0"/>
                    <a:pt x="3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40;p43">
              <a:extLst>
                <a:ext uri="{FF2B5EF4-FFF2-40B4-BE49-F238E27FC236}">
                  <a16:creationId xmlns:a16="http://schemas.microsoft.com/office/drawing/2014/main" id="{D2566081-A1F7-4040-A45C-242E1F14E76E}"/>
                </a:ext>
              </a:extLst>
            </p:cNvPr>
            <p:cNvSpPr/>
            <p:nvPr/>
          </p:nvSpPr>
          <p:spPr>
            <a:xfrm>
              <a:off x="2755950" y="1654375"/>
              <a:ext cx="97700" cy="29450"/>
            </a:xfrm>
            <a:custGeom>
              <a:avLst/>
              <a:gdLst/>
              <a:ahLst/>
              <a:cxnLst/>
              <a:rect l="l" t="t" r="r" b="b"/>
              <a:pathLst>
                <a:path w="3908" h="1178" extrusionOk="0">
                  <a:moveTo>
                    <a:pt x="589" y="0"/>
                  </a:moveTo>
                  <a:cubicBezTo>
                    <a:pt x="268" y="0"/>
                    <a:pt x="0" y="257"/>
                    <a:pt x="0" y="589"/>
                  </a:cubicBezTo>
                  <a:cubicBezTo>
                    <a:pt x="0" y="910"/>
                    <a:pt x="268" y="1178"/>
                    <a:pt x="589" y="1178"/>
                  </a:cubicBezTo>
                  <a:lnTo>
                    <a:pt x="3319" y="1178"/>
                  </a:lnTo>
                  <a:cubicBezTo>
                    <a:pt x="3640" y="1178"/>
                    <a:pt x="3907" y="910"/>
                    <a:pt x="3907" y="589"/>
                  </a:cubicBezTo>
                  <a:cubicBezTo>
                    <a:pt x="3907" y="257"/>
                    <a:pt x="3640" y="0"/>
                    <a:pt x="3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41;p43">
              <a:extLst>
                <a:ext uri="{FF2B5EF4-FFF2-40B4-BE49-F238E27FC236}">
                  <a16:creationId xmlns:a16="http://schemas.microsoft.com/office/drawing/2014/main" id="{5AB33ABD-50C0-4902-B550-C38E2BE77042}"/>
                </a:ext>
              </a:extLst>
            </p:cNvPr>
            <p:cNvSpPr/>
            <p:nvPr/>
          </p:nvSpPr>
          <p:spPr>
            <a:xfrm>
              <a:off x="1809075" y="1629750"/>
              <a:ext cx="97725" cy="29725"/>
            </a:xfrm>
            <a:custGeom>
              <a:avLst/>
              <a:gdLst/>
              <a:ahLst/>
              <a:cxnLst/>
              <a:rect l="l" t="t" r="r" b="b"/>
              <a:pathLst>
                <a:path w="3909" h="1189" extrusionOk="0">
                  <a:moveTo>
                    <a:pt x="589" y="1"/>
                  </a:moveTo>
                  <a:cubicBezTo>
                    <a:pt x="268" y="1"/>
                    <a:pt x="1" y="268"/>
                    <a:pt x="1" y="600"/>
                  </a:cubicBezTo>
                  <a:cubicBezTo>
                    <a:pt x="1" y="921"/>
                    <a:pt x="268" y="1189"/>
                    <a:pt x="589" y="1189"/>
                  </a:cubicBezTo>
                  <a:lnTo>
                    <a:pt x="3319" y="1189"/>
                  </a:lnTo>
                  <a:cubicBezTo>
                    <a:pt x="3640" y="1189"/>
                    <a:pt x="3908" y="921"/>
                    <a:pt x="3908" y="600"/>
                  </a:cubicBezTo>
                  <a:cubicBezTo>
                    <a:pt x="3908" y="268"/>
                    <a:pt x="3640" y="1"/>
                    <a:pt x="33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42;p43">
              <a:extLst>
                <a:ext uri="{FF2B5EF4-FFF2-40B4-BE49-F238E27FC236}">
                  <a16:creationId xmlns:a16="http://schemas.microsoft.com/office/drawing/2014/main" id="{046A86F3-6278-4D4C-B763-854A429F9D5E}"/>
                </a:ext>
              </a:extLst>
            </p:cNvPr>
            <p:cNvSpPr/>
            <p:nvPr/>
          </p:nvSpPr>
          <p:spPr>
            <a:xfrm>
              <a:off x="4089800" y="1588525"/>
              <a:ext cx="97700" cy="29750"/>
            </a:xfrm>
            <a:custGeom>
              <a:avLst/>
              <a:gdLst/>
              <a:ahLst/>
              <a:cxnLst/>
              <a:rect l="l" t="t" r="r" b="b"/>
              <a:pathLst>
                <a:path w="3908" h="1190" extrusionOk="0">
                  <a:moveTo>
                    <a:pt x="600" y="1"/>
                  </a:moveTo>
                  <a:cubicBezTo>
                    <a:pt x="268" y="1"/>
                    <a:pt x="0" y="269"/>
                    <a:pt x="0" y="590"/>
                  </a:cubicBezTo>
                  <a:cubicBezTo>
                    <a:pt x="0" y="922"/>
                    <a:pt x="268" y="1189"/>
                    <a:pt x="600" y="1189"/>
                  </a:cubicBezTo>
                  <a:lnTo>
                    <a:pt x="3319" y="1189"/>
                  </a:lnTo>
                  <a:cubicBezTo>
                    <a:pt x="3651" y="1189"/>
                    <a:pt x="3907" y="922"/>
                    <a:pt x="3907" y="590"/>
                  </a:cubicBezTo>
                  <a:cubicBezTo>
                    <a:pt x="3907" y="269"/>
                    <a:pt x="3651" y="1"/>
                    <a:pt x="33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43;p43">
              <a:extLst>
                <a:ext uri="{FF2B5EF4-FFF2-40B4-BE49-F238E27FC236}">
                  <a16:creationId xmlns:a16="http://schemas.microsoft.com/office/drawing/2014/main" id="{BF2C2C3C-B69B-419F-AC61-30C5A192C170}"/>
                </a:ext>
              </a:extLst>
            </p:cNvPr>
            <p:cNvSpPr/>
            <p:nvPr/>
          </p:nvSpPr>
          <p:spPr>
            <a:xfrm>
              <a:off x="3432775" y="2440650"/>
              <a:ext cx="161675" cy="29750"/>
            </a:xfrm>
            <a:custGeom>
              <a:avLst/>
              <a:gdLst/>
              <a:ahLst/>
              <a:cxnLst/>
              <a:rect l="l" t="t" r="r" b="b"/>
              <a:pathLst>
                <a:path w="6467" h="1190" extrusionOk="0">
                  <a:moveTo>
                    <a:pt x="589" y="1"/>
                  </a:moveTo>
                  <a:cubicBezTo>
                    <a:pt x="257" y="1"/>
                    <a:pt x="0" y="269"/>
                    <a:pt x="0" y="590"/>
                  </a:cubicBezTo>
                  <a:cubicBezTo>
                    <a:pt x="0" y="922"/>
                    <a:pt x="257" y="1189"/>
                    <a:pt x="589" y="1189"/>
                  </a:cubicBezTo>
                  <a:lnTo>
                    <a:pt x="5877" y="1189"/>
                  </a:lnTo>
                  <a:cubicBezTo>
                    <a:pt x="6198" y="1189"/>
                    <a:pt x="6466" y="922"/>
                    <a:pt x="6466" y="590"/>
                  </a:cubicBezTo>
                  <a:cubicBezTo>
                    <a:pt x="6466" y="269"/>
                    <a:pt x="6198" y="1"/>
                    <a:pt x="58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44;p43">
              <a:extLst>
                <a:ext uri="{FF2B5EF4-FFF2-40B4-BE49-F238E27FC236}">
                  <a16:creationId xmlns:a16="http://schemas.microsoft.com/office/drawing/2014/main" id="{C5658702-2969-447C-BF82-177DBC1D8341}"/>
                </a:ext>
              </a:extLst>
            </p:cNvPr>
            <p:cNvSpPr/>
            <p:nvPr/>
          </p:nvSpPr>
          <p:spPr>
            <a:xfrm>
              <a:off x="4433700" y="1725550"/>
              <a:ext cx="81650" cy="29475"/>
            </a:xfrm>
            <a:custGeom>
              <a:avLst/>
              <a:gdLst/>
              <a:ahLst/>
              <a:cxnLst/>
              <a:rect l="l" t="t" r="r" b="b"/>
              <a:pathLst>
                <a:path w="3266" h="1179" extrusionOk="0">
                  <a:moveTo>
                    <a:pt x="589" y="1"/>
                  </a:moveTo>
                  <a:cubicBezTo>
                    <a:pt x="268" y="1"/>
                    <a:pt x="0" y="258"/>
                    <a:pt x="0" y="590"/>
                  </a:cubicBezTo>
                  <a:cubicBezTo>
                    <a:pt x="0" y="911"/>
                    <a:pt x="268" y="1179"/>
                    <a:pt x="589" y="1179"/>
                  </a:cubicBezTo>
                  <a:lnTo>
                    <a:pt x="3265" y="1179"/>
                  </a:lnTo>
                  <a:lnTo>
                    <a:pt x="3265" y="1"/>
                  </a:ln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45;p43">
              <a:extLst>
                <a:ext uri="{FF2B5EF4-FFF2-40B4-BE49-F238E27FC236}">
                  <a16:creationId xmlns:a16="http://schemas.microsoft.com/office/drawing/2014/main" id="{ED94B5A9-67DC-4136-8916-2568196528FA}"/>
                </a:ext>
              </a:extLst>
            </p:cNvPr>
            <p:cNvSpPr/>
            <p:nvPr/>
          </p:nvSpPr>
          <p:spPr>
            <a:xfrm>
              <a:off x="4515325" y="1725550"/>
              <a:ext cx="80025" cy="29475"/>
            </a:xfrm>
            <a:custGeom>
              <a:avLst/>
              <a:gdLst/>
              <a:ahLst/>
              <a:cxnLst/>
              <a:rect l="l" t="t" r="r" b="b"/>
              <a:pathLst>
                <a:path w="3201" h="1179" extrusionOk="0">
                  <a:moveTo>
                    <a:pt x="0" y="1"/>
                  </a:moveTo>
                  <a:lnTo>
                    <a:pt x="0" y="1179"/>
                  </a:lnTo>
                  <a:lnTo>
                    <a:pt x="2612" y="1179"/>
                  </a:lnTo>
                  <a:cubicBezTo>
                    <a:pt x="2933" y="1179"/>
                    <a:pt x="3201" y="911"/>
                    <a:pt x="3201" y="590"/>
                  </a:cubicBezTo>
                  <a:cubicBezTo>
                    <a:pt x="3201" y="258"/>
                    <a:pt x="2933" y="1"/>
                    <a:pt x="2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46;p43">
              <a:extLst>
                <a:ext uri="{FF2B5EF4-FFF2-40B4-BE49-F238E27FC236}">
                  <a16:creationId xmlns:a16="http://schemas.microsoft.com/office/drawing/2014/main" id="{1B4100F3-77B5-4228-B2BC-272EE6DC96C0}"/>
                </a:ext>
              </a:extLst>
            </p:cNvPr>
            <p:cNvSpPr/>
            <p:nvPr/>
          </p:nvSpPr>
          <p:spPr>
            <a:xfrm>
              <a:off x="5456300" y="3927850"/>
              <a:ext cx="161650" cy="29750"/>
            </a:xfrm>
            <a:custGeom>
              <a:avLst/>
              <a:gdLst/>
              <a:ahLst/>
              <a:cxnLst/>
              <a:rect l="l" t="t" r="r" b="b"/>
              <a:pathLst>
                <a:path w="6466" h="1190" extrusionOk="0">
                  <a:moveTo>
                    <a:pt x="589" y="1"/>
                  </a:moveTo>
                  <a:cubicBezTo>
                    <a:pt x="268" y="1"/>
                    <a:pt x="0" y="268"/>
                    <a:pt x="0" y="590"/>
                  </a:cubicBezTo>
                  <a:cubicBezTo>
                    <a:pt x="0" y="921"/>
                    <a:pt x="268" y="1189"/>
                    <a:pt x="589" y="1189"/>
                  </a:cubicBezTo>
                  <a:lnTo>
                    <a:pt x="5877" y="1189"/>
                  </a:lnTo>
                  <a:cubicBezTo>
                    <a:pt x="6209" y="1189"/>
                    <a:pt x="6466" y="921"/>
                    <a:pt x="6466" y="590"/>
                  </a:cubicBezTo>
                  <a:cubicBezTo>
                    <a:pt x="6466" y="268"/>
                    <a:pt x="6209" y="1"/>
                    <a:pt x="58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47;p43">
              <a:extLst>
                <a:ext uri="{FF2B5EF4-FFF2-40B4-BE49-F238E27FC236}">
                  <a16:creationId xmlns:a16="http://schemas.microsoft.com/office/drawing/2014/main" id="{3449EADF-1B78-40F1-BDB3-8B1F3F4773D8}"/>
                </a:ext>
              </a:extLst>
            </p:cNvPr>
            <p:cNvSpPr/>
            <p:nvPr/>
          </p:nvSpPr>
          <p:spPr>
            <a:xfrm>
              <a:off x="5662375" y="3592250"/>
              <a:ext cx="161925" cy="29725"/>
            </a:xfrm>
            <a:custGeom>
              <a:avLst/>
              <a:gdLst/>
              <a:ahLst/>
              <a:cxnLst/>
              <a:rect l="l" t="t" r="r" b="b"/>
              <a:pathLst>
                <a:path w="6477" h="1189" extrusionOk="0">
                  <a:moveTo>
                    <a:pt x="236" y="1"/>
                  </a:moveTo>
                  <a:cubicBezTo>
                    <a:pt x="107" y="1"/>
                    <a:pt x="0" y="108"/>
                    <a:pt x="0" y="236"/>
                  </a:cubicBezTo>
                  <a:lnTo>
                    <a:pt x="0" y="953"/>
                  </a:lnTo>
                  <a:cubicBezTo>
                    <a:pt x="0" y="1082"/>
                    <a:pt x="107" y="1189"/>
                    <a:pt x="236" y="1189"/>
                  </a:cubicBezTo>
                  <a:lnTo>
                    <a:pt x="6241" y="1189"/>
                  </a:lnTo>
                  <a:cubicBezTo>
                    <a:pt x="6370" y="1189"/>
                    <a:pt x="6477" y="1082"/>
                    <a:pt x="6477" y="953"/>
                  </a:cubicBezTo>
                  <a:lnTo>
                    <a:pt x="6477" y="236"/>
                  </a:lnTo>
                  <a:cubicBezTo>
                    <a:pt x="6477" y="108"/>
                    <a:pt x="6370" y="1"/>
                    <a:pt x="62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48;p43">
              <a:extLst>
                <a:ext uri="{FF2B5EF4-FFF2-40B4-BE49-F238E27FC236}">
                  <a16:creationId xmlns:a16="http://schemas.microsoft.com/office/drawing/2014/main" id="{F184C82A-D9E7-40B8-BEC2-E6E9174EC244}"/>
                </a:ext>
              </a:extLst>
            </p:cNvPr>
            <p:cNvSpPr/>
            <p:nvPr/>
          </p:nvSpPr>
          <p:spPr>
            <a:xfrm>
              <a:off x="3267375" y="3879675"/>
              <a:ext cx="108675" cy="33225"/>
            </a:xfrm>
            <a:custGeom>
              <a:avLst/>
              <a:gdLst/>
              <a:ahLst/>
              <a:cxnLst/>
              <a:rect l="l" t="t" r="r" b="b"/>
              <a:pathLst>
                <a:path w="4347" h="1329" extrusionOk="0">
                  <a:moveTo>
                    <a:pt x="654" y="1"/>
                  </a:moveTo>
                  <a:cubicBezTo>
                    <a:pt x="290" y="1"/>
                    <a:pt x="1" y="301"/>
                    <a:pt x="1" y="665"/>
                  </a:cubicBezTo>
                  <a:cubicBezTo>
                    <a:pt x="1" y="1029"/>
                    <a:pt x="290" y="1328"/>
                    <a:pt x="654" y="1328"/>
                  </a:cubicBezTo>
                  <a:lnTo>
                    <a:pt x="3694" y="1328"/>
                  </a:lnTo>
                  <a:cubicBezTo>
                    <a:pt x="4058" y="1328"/>
                    <a:pt x="4347" y="1029"/>
                    <a:pt x="4347" y="665"/>
                  </a:cubicBezTo>
                  <a:cubicBezTo>
                    <a:pt x="4347" y="301"/>
                    <a:pt x="4058" y="1"/>
                    <a:pt x="36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49;p43">
              <a:extLst>
                <a:ext uri="{FF2B5EF4-FFF2-40B4-BE49-F238E27FC236}">
                  <a16:creationId xmlns:a16="http://schemas.microsoft.com/office/drawing/2014/main" id="{17D65B5E-05B4-441B-9308-3D15EFB8751E}"/>
                </a:ext>
              </a:extLst>
            </p:cNvPr>
            <p:cNvSpPr/>
            <p:nvPr/>
          </p:nvSpPr>
          <p:spPr>
            <a:xfrm>
              <a:off x="3468375" y="3749350"/>
              <a:ext cx="166750" cy="33225"/>
            </a:xfrm>
            <a:custGeom>
              <a:avLst/>
              <a:gdLst/>
              <a:ahLst/>
              <a:cxnLst/>
              <a:rect l="l" t="t" r="r" b="b"/>
              <a:pathLst>
                <a:path w="6670" h="1329" extrusionOk="0">
                  <a:moveTo>
                    <a:pt x="664" y="1"/>
                  </a:moveTo>
                  <a:cubicBezTo>
                    <a:pt x="300" y="1"/>
                    <a:pt x="0" y="300"/>
                    <a:pt x="0" y="664"/>
                  </a:cubicBezTo>
                  <a:cubicBezTo>
                    <a:pt x="0" y="1028"/>
                    <a:pt x="300" y="1328"/>
                    <a:pt x="664" y="1328"/>
                  </a:cubicBezTo>
                  <a:lnTo>
                    <a:pt x="6006" y="1328"/>
                  </a:lnTo>
                  <a:cubicBezTo>
                    <a:pt x="6370" y="1328"/>
                    <a:pt x="6669" y="1028"/>
                    <a:pt x="6669" y="664"/>
                  </a:cubicBezTo>
                  <a:cubicBezTo>
                    <a:pt x="6669" y="300"/>
                    <a:pt x="6370" y="1"/>
                    <a:pt x="60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50;p43">
              <a:extLst>
                <a:ext uri="{FF2B5EF4-FFF2-40B4-BE49-F238E27FC236}">
                  <a16:creationId xmlns:a16="http://schemas.microsoft.com/office/drawing/2014/main" id="{9A21F476-8A8D-4F99-9F30-87CFDBAFBB9D}"/>
                </a:ext>
              </a:extLst>
            </p:cNvPr>
            <p:cNvSpPr/>
            <p:nvPr/>
          </p:nvSpPr>
          <p:spPr>
            <a:xfrm>
              <a:off x="1970725" y="3359950"/>
              <a:ext cx="166750" cy="33225"/>
            </a:xfrm>
            <a:custGeom>
              <a:avLst/>
              <a:gdLst/>
              <a:ahLst/>
              <a:cxnLst/>
              <a:rect l="l" t="t" r="r" b="b"/>
              <a:pathLst>
                <a:path w="6670" h="1329" extrusionOk="0">
                  <a:moveTo>
                    <a:pt x="664" y="1"/>
                  </a:moveTo>
                  <a:cubicBezTo>
                    <a:pt x="300" y="1"/>
                    <a:pt x="1" y="300"/>
                    <a:pt x="1" y="664"/>
                  </a:cubicBezTo>
                  <a:cubicBezTo>
                    <a:pt x="1" y="1028"/>
                    <a:pt x="300" y="1328"/>
                    <a:pt x="664" y="1328"/>
                  </a:cubicBezTo>
                  <a:lnTo>
                    <a:pt x="6017" y="1328"/>
                  </a:lnTo>
                  <a:cubicBezTo>
                    <a:pt x="6370" y="1328"/>
                    <a:pt x="6670" y="1028"/>
                    <a:pt x="6670" y="664"/>
                  </a:cubicBezTo>
                  <a:cubicBezTo>
                    <a:pt x="6670" y="300"/>
                    <a:pt x="6370" y="1"/>
                    <a:pt x="60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51;p43">
              <a:extLst>
                <a:ext uri="{FF2B5EF4-FFF2-40B4-BE49-F238E27FC236}">
                  <a16:creationId xmlns:a16="http://schemas.microsoft.com/office/drawing/2014/main" id="{05A58D9F-D46F-4533-9581-019F43CC688E}"/>
                </a:ext>
              </a:extLst>
            </p:cNvPr>
            <p:cNvSpPr/>
            <p:nvPr/>
          </p:nvSpPr>
          <p:spPr>
            <a:xfrm>
              <a:off x="2851750" y="2247425"/>
              <a:ext cx="166750" cy="32950"/>
            </a:xfrm>
            <a:custGeom>
              <a:avLst/>
              <a:gdLst/>
              <a:ahLst/>
              <a:cxnLst/>
              <a:rect l="l" t="t" r="r" b="b"/>
              <a:pathLst>
                <a:path w="6670" h="1318" extrusionOk="0">
                  <a:moveTo>
                    <a:pt x="664" y="1"/>
                  </a:moveTo>
                  <a:cubicBezTo>
                    <a:pt x="300" y="1"/>
                    <a:pt x="1" y="290"/>
                    <a:pt x="1" y="654"/>
                  </a:cubicBezTo>
                  <a:cubicBezTo>
                    <a:pt x="1" y="1018"/>
                    <a:pt x="300" y="1318"/>
                    <a:pt x="664" y="1318"/>
                  </a:cubicBezTo>
                  <a:lnTo>
                    <a:pt x="6017" y="1318"/>
                  </a:lnTo>
                  <a:cubicBezTo>
                    <a:pt x="6381" y="1318"/>
                    <a:pt x="6670" y="1018"/>
                    <a:pt x="6670" y="654"/>
                  </a:cubicBezTo>
                  <a:cubicBezTo>
                    <a:pt x="6670" y="290"/>
                    <a:pt x="6381" y="1"/>
                    <a:pt x="60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52;p43">
              <a:extLst>
                <a:ext uri="{FF2B5EF4-FFF2-40B4-BE49-F238E27FC236}">
                  <a16:creationId xmlns:a16="http://schemas.microsoft.com/office/drawing/2014/main" id="{A1616647-04AB-4BC5-B444-0DFEEFA85F3C}"/>
                </a:ext>
              </a:extLst>
            </p:cNvPr>
            <p:cNvSpPr/>
            <p:nvPr/>
          </p:nvSpPr>
          <p:spPr>
            <a:xfrm>
              <a:off x="1780175" y="2833275"/>
              <a:ext cx="166750" cy="32925"/>
            </a:xfrm>
            <a:custGeom>
              <a:avLst/>
              <a:gdLst/>
              <a:ahLst/>
              <a:cxnLst/>
              <a:rect l="l" t="t" r="r" b="b"/>
              <a:pathLst>
                <a:path w="6670" h="1317" extrusionOk="0">
                  <a:moveTo>
                    <a:pt x="664" y="0"/>
                  </a:moveTo>
                  <a:cubicBezTo>
                    <a:pt x="300" y="0"/>
                    <a:pt x="1" y="289"/>
                    <a:pt x="1" y="653"/>
                  </a:cubicBezTo>
                  <a:cubicBezTo>
                    <a:pt x="1" y="1017"/>
                    <a:pt x="300" y="1317"/>
                    <a:pt x="664" y="1317"/>
                  </a:cubicBezTo>
                  <a:lnTo>
                    <a:pt x="6006" y="1317"/>
                  </a:lnTo>
                  <a:cubicBezTo>
                    <a:pt x="6370" y="1317"/>
                    <a:pt x="6670" y="1017"/>
                    <a:pt x="6670" y="653"/>
                  </a:cubicBezTo>
                  <a:cubicBezTo>
                    <a:pt x="6670" y="289"/>
                    <a:pt x="6370" y="0"/>
                    <a:pt x="60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53;p43">
              <a:extLst>
                <a:ext uri="{FF2B5EF4-FFF2-40B4-BE49-F238E27FC236}">
                  <a16:creationId xmlns:a16="http://schemas.microsoft.com/office/drawing/2014/main" id="{7EF10CC3-11E0-4006-B0B3-00B8E6642E42}"/>
                </a:ext>
              </a:extLst>
            </p:cNvPr>
            <p:cNvSpPr/>
            <p:nvPr/>
          </p:nvSpPr>
          <p:spPr>
            <a:xfrm>
              <a:off x="4690350" y="3889600"/>
              <a:ext cx="166750" cy="32925"/>
            </a:xfrm>
            <a:custGeom>
              <a:avLst/>
              <a:gdLst/>
              <a:ahLst/>
              <a:cxnLst/>
              <a:rect l="l" t="t" r="r" b="b"/>
              <a:pathLst>
                <a:path w="6670" h="1317" extrusionOk="0">
                  <a:moveTo>
                    <a:pt x="653" y="0"/>
                  </a:moveTo>
                  <a:cubicBezTo>
                    <a:pt x="289" y="0"/>
                    <a:pt x="0" y="300"/>
                    <a:pt x="0" y="664"/>
                  </a:cubicBezTo>
                  <a:cubicBezTo>
                    <a:pt x="0" y="1017"/>
                    <a:pt x="289" y="1317"/>
                    <a:pt x="653" y="1317"/>
                  </a:cubicBezTo>
                  <a:lnTo>
                    <a:pt x="6006" y="1317"/>
                  </a:lnTo>
                  <a:cubicBezTo>
                    <a:pt x="6370" y="1317"/>
                    <a:pt x="6670" y="1017"/>
                    <a:pt x="6670" y="664"/>
                  </a:cubicBezTo>
                  <a:cubicBezTo>
                    <a:pt x="6670" y="300"/>
                    <a:pt x="6370" y="0"/>
                    <a:pt x="60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54;p43">
              <a:extLst>
                <a:ext uri="{FF2B5EF4-FFF2-40B4-BE49-F238E27FC236}">
                  <a16:creationId xmlns:a16="http://schemas.microsoft.com/office/drawing/2014/main" id="{CC7F3DBA-DFFB-49A3-B817-F5F1123D64CE}"/>
                </a:ext>
              </a:extLst>
            </p:cNvPr>
            <p:cNvSpPr/>
            <p:nvPr/>
          </p:nvSpPr>
          <p:spPr>
            <a:xfrm>
              <a:off x="5010425" y="1532600"/>
              <a:ext cx="428775" cy="672575"/>
            </a:xfrm>
            <a:custGeom>
              <a:avLst/>
              <a:gdLst/>
              <a:ahLst/>
              <a:cxnLst/>
              <a:rect l="l" t="t" r="r" b="b"/>
              <a:pathLst>
                <a:path w="17151" h="26903" extrusionOk="0">
                  <a:moveTo>
                    <a:pt x="8575" y="1"/>
                  </a:moveTo>
                  <a:cubicBezTo>
                    <a:pt x="3833" y="1"/>
                    <a:pt x="1" y="3844"/>
                    <a:pt x="1" y="8575"/>
                  </a:cubicBezTo>
                  <a:cubicBezTo>
                    <a:pt x="1" y="20148"/>
                    <a:pt x="8575" y="26902"/>
                    <a:pt x="8575" y="26902"/>
                  </a:cubicBezTo>
                  <a:cubicBezTo>
                    <a:pt x="8575" y="26902"/>
                    <a:pt x="17150" y="19751"/>
                    <a:pt x="17150" y="8575"/>
                  </a:cubicBezTo>
                  <a:cubicBezTo>
                    <a:pt x="17150" y="3844"/>
                    <a:pt x="13307" y="1"/>
                    <a:pt x="8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55;p43">
              <a:extLst>
                <a:ext uri="{FF2B5EF4-FFF2-40B4-BE49-F238E27FC236}">
                  <a16:creationId xmlns:a16="http://schemas.microsoft.com/office/drawing/2014/main" id="{0BBEF6CB-978A-4428-B015-503E1F043149}"/>
                </a:ext>
              </a:extLst>
            </p:cNvPr>
            <p:cNvSpPr/>
            <p:nvPr/>
          </p:nvSpPr>
          <p:spPr>
            <a:xfrm>
              <a:off x="5224800" y="1532600"/>
              <a:ext cx="214400" cy="672575"/>
            </a:xfrm>
            <a:custGeom>
              <a:avLst/>
              <a:gdLst/>
              <a:ahLst/>
              <a:cxnLst/>
              <a:rect l="l" t="t" r="r" b="b"/>
              <a:pathLst>
                <a:path w="8576" h="26903" extrusionOk="0">
                  <a:moveTo>
                    <a:pt x="0" y="1"/>
                  </a:moveTo>
                  <a:lnTo>
                    <a:pt x="0" y="4090"/>
                  </a:lnTo>
                  <a:cubicBezTo>
                    <a:pt x="3201" y="4090"/>
                    <a:pt x="5802" y="6691"/>
                    <a:pt x="5802" y="9892"/>
                  </a:cubicBezTo>
                  <a:cubicBezTo>
                    <a:pt x="5802" y="13093"/>
                    <a:pt x="3201" y="15694"/>
                    <a:pt x="0" y="15694"/>
                  </a:cubicBezTo>
                  <a:lnTo>
                    <a:pt x="0" y="26902"/>
                  </a:lnTo>
                  <a:cubicBezTo>
                    <a:pt x="0" y="26902"/>
                    <a:pt x="8575" y="19751"/>
                    <a:pt x="8575" y="8575"/>
                  </a:cubicBezTo>
                  <a:cubicBezTo>
                    <a:pt x="8575" y="3844"/>
                    <a:pt x="4732"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56;p43">
              <a:extLst>
                <a:ext uri="{FF2B5EF4-FFF2-40B4-BE49-F238E27FC236}">
                  <a16:creationId xmlns:a16="http://schemas.microsoft.com/office/drawing/2014/main" id="{CCFEE493-A8B8-4AC2-9B80-0610BB0BCFEE}"/>
                </a:ext>
              </a:extLst>
            </p:cNvPr>
            <p:cNvSpPr/>
            <p:nvPr/>
          </p:nvSpPr>
          <p:spPr>
            <a:xfrm>
              <a:off x="5224800" y="1634825"/>
              <a:ext cx="145075" cy="290150"/>
            </a:xfrm>
            <a:custGeom>
              <a:avLst/>
              <a:gdLst/>
              <a:ahLst/>
              <a:cxnLst/>
              <a:rect l="l" t="t" r="r" b="b"/>
              <a:pathLst>
                <a:path w="5803" h="11606" extrusionOk="0">
                  <a:moveTo>
                    <a:pt x="0" y="1"/>
                  </a:moveTo>
                  <a:lnTo>
                    <a:pt x="0" y="11605"/>
                  </a:lnTo>
                  <a:cubicBezTo>
                    <a:pt x="3201" y="11605"/>
                    <a:pt x="5802" y="9004"/>
                    <a:pt x="5802" y="5803"/>
                  </a:cubicBezTo>
                  <a:cubicBezTo>
                    <a:pt x="5802" y="2602"/>
                    <a:pt x="320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57;p43">
              <a:extLst>
                <a:ext uri="{FF2B5EF4-FFF2-40B4-BE49-F238E27FC236}">
                  <a16:creationId xmlns:a16="http://schemas.microsoft.com/office/drawing/2014/main" id="{25B11FCD-B11F-463A-8C7E-0C220CFE3083}"/>
                </a:ext>
              </a:extLst>
            </p:cNvPr>
            <p:cNvSpPr/>
            <p:nvPr/>
          </p:nvSpPr>
          <p:spPr>
            <a:xfrm>
              <a:off x="5224800" y="1634825"/>
              <a:ext cx="145075" cy="290150"/>
            </a:xfrm>
            <a:custGeom>
              <a:avLst/>
              <a:gdLst/>
              <a:ahLst/>
              <a:cxnLst/>
              <a:rect l="l" t="t" r="r" b="b"/>
              <a:pathLst>
                <a:path w="5803" h="11606" extrusionOk="0">
                  <a:moveTo>
                    <a:pt x="0" y="1"/>
                  </a:moveTo>
                  <a:lnTo>
                    <a:pt x="0" y="11605"/>
                  </a:lnTo>
                  <a:cubicBezTo>
                    <a:pt x="3201" y="11605"/>
                    <a:pt x="5802" y="9004"/>
                    <a:pt x="5802" y="5803"/>
                  </a:cubicBezTo>
                  <a:cubicBezTo>
                    <a:pt x="5802" y="2602"/>
                    <a:pt x="3201" y="1"/>
                    <a:pt x="0" y="1"/>
                  </a:cubicBezTo>
                  <a:close/>
                </a:path>
              </a:pathLst>
            </a:custGeom>
            <a:solidFill>
              <a:srgbClr val="FAD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58;p43">
              <a:extLst>
                <a:ext uri="{FF2B5EF4-FFF2-40B4-BE49-F238E27FC236}">
                  <a16:creationId xmlns:a16="http://schemas.microsoft.com/office/drawing/2014/main" id="{3A39299D-C60F-4316-B4EB-37A8C3089211}"/>
                </a:ext>
              </a:extLst>
            </p:cNvPr>
            <p:cNvSpPr/>
            <p:nvPr/>
          </p:nvSpPr>
          <p:spPr>
            <a:xfrm>
              <a:off x="5079750" y="1634825"/>
              <a:ext cx="145075" cy="290150"/>
            </a:xfrm>
            <a:custGeom>
              <a:avLst/>
              <a:gdLst/>
              <a:ahLst/>
              <a:cxnLst/>
              <a:rect l="l" t="t" r="r" b="b"/>
              <a:pathLst>
                <a:path w="5803" h="11606" extrusionOk="0">
                  <a:moveTo>
                    <a:pt x="5802" y="1"/>
                  </a:moveTo>
                  <a:cubicBezTo>
                    <a:pt x="2601" y="1"/>
                    <a:pt x="0" y="2602"/>
                    <a:pt x="0" y="5803"/>
                  </a:cubicBezTo>
                  <a:cubicBezTo>
                    <a:pt x="0" y="9004"/>
                    <a:pt x="2601" y="11605"/>
                    <a:pt x="5802" y="11605"/>
                  </a:cubicBezTo>
                  <a:lnTo>
                    <a:pt x="5802" y="1"/>
                  </a:lnTo>
                  <a:close/>
                </a:path>
              </a:pathLst>
            </a:custGeom>
            <a:solidFill>
              <a:srgbClr val="FC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59;p43">
              <a:extLst>
                <a:ext uri="{FF2B5EF4-FFF2-40B4-BE49-F238E27FC236}">
                  <a16:creationId xmlns:a16="http://schemas.microsoft.com/office/drawing/2014/main" id="{B070EAF3-ED0D-48E5-A180-08FB4F6BF7AF}"/>
                </a:ext>
              </a:extLst>
            </p:cNvPr>
            <p:cNvSpPr/>
            <p:nvPr/>
          </p:nvSpPr>
          <p:spPr>
            <a:xfrm>
              <a:off x="2241825" y="1909150"/>
              <a:ext cx="286650" cy="449375"/>
            </a:xfrm>
            <a:custGeom>
              <a:avLst/>
              <a:gdLst/>
              <a:ahLst/>
              <a:cxnLst/>
              <a:rect l="l" t="t" r="r" b="b"/>
              <a:pathLst>
                <a:path w="11466" h="17975" extrusionOk="0">
                  <a:moveTo>
                    <a:pt x="5728" y="1"/>
                  </a:moveTo>
                  <a:cubicBezTo>
                    <a:pt x="2570" y="1"/>
                    <a:pt x="1" y="2570"/>
                    <a:pt x="1" y="5739"/>
                  </a:cubicBezTo>
                  <a:cubicBezTo>
                    <a:pt x="1" y="13457"/>
                    <a:pt x="5728" y="17974"/>
                    <a:pt x="5728" y="17974"/>
                  </a:cubicBezTo>
                  <a:cubicBezTo>
                    <a:pt x="5728" y="17974"/>
                    <a:pt x="11466" y="13200"/>
                    <a:pt x="11466" y="5739"/>
                  </a:cubicBezTo>
                  <a:cubicBezTo>
                    <a:pt x="11466" y="2570"/>
                    <a:pt x="8897" y="1"/>
                    <a:pt x="5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0;p43">
              <a:extLst>
                <a:ext uri="{FF2B5EF4-FFF2-40B4-BE49-F238E27FC236}">
                  <a16:creationId xmlns:a16="http://schemas.microsoft.com/office/drawing/2014/main" id="{75348961-56DC-48CF-A1A7-E8AB5F313B92}"/>
                </a:ext>
              </a:extLst>
            </p:cNvPr>
            <p:cNvSpPr/>
            <p:nvPr/>
          </p:nvSpPr>
          <p:spPr>
            <a:xfrm>
              <a:off x="2385000" y="1909150"/>
              <a:ext cx="143475" cy="449375"/>
            </a:xfrm>
            <a:custGeom>
              <a:avLst/>
              <a:gdLst/>
              <a:ahLst/>
              <a:cxnLst/>
              <a:rect l="l" t="t" r="r" b="b"/>
              <a:pathLst>
                <a:path w="5739" h="17975" extrusionOk="0">
                  <a:moveTo>
                    <a:pt x="1" y="1"/>
                  </a:moveTo>
                  <a:lnTo>
                    <a:pt x="1" y="2741"/>
                  </a:lnTo>
                  <a:cubicBezTo>
                    <a:pt x="2142" y="2741"/>
                    <a:pt x="3876" y="4475"/>
                    <a:pt x="3876" y="6616"/>
                  </a:cubicBezTo>
                  <a:cubicBezTo>
                    <a:pt x="3876" y="8757"/>
                    <a:pt x="2142" y="10492"/>
                    <a:pt x="1" y="10492"/>
                  </a:cubicBezTo>
                  <a:lnTo>
                    <a:pt x="1" y="17974"/>
                  </a:lnTo>
                  <a:cubicBezTo>
                    <a:pt x="1" y="17974"/>
                    <a:pt x="5739" y="13200"/>
                    <a:pt x="5739" y="5739"/>
                  </a:cubicBezTo>
                  <a:cubicBezTo>
                    <a:pt x="5739" y="2570"/>
                    <a:pt x="3170"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1;p43">
              <a:extLst>
                <a:ext uri="{FF2B5EF4-FFF2-40B4-BE49-F238E27FC236}">
                  <a16:creationId xmlns:a16="http://schemas.microsoft.com/office/drawing/2014/main" id="{3DB184F9-B962-4985-BDDF-99D6139089B5}"/>
                </a:ext>
              </a:extLst>
            </p:cNvPr>
            <p:cNvSpPr/>
            <p:nvPr/>
          </p:nvSpPr>
          <p:spPr>
            <a:xfrm>
              <a:off x="2385000" y="1977675"/>
              <a:ext cx="96925" cy="193775"/>
            </a:xfrm>
            <a:custGeom>
              <a:avLst/>
              <a:gdLst/>
              <a:ahLst/>
              <a:cxnLst/>
              <a:rect l="l" t="t" r="r" b="b"/>
              <a:pathLst>
                <a:path w="3877" h="7751" extrusionOk="0">
                  <a:moveTo>
                    <a:pt x="1" y="0"/>
                  </a:moveTo>
                  <a:lnTo>
                    <a:pt x="1" y="7751"/>
                  </a:lnTo>
                  <a:cubicBezTo>
                    <a:pt x="2142" y="7751"/>
                    <a:pt x="3876" y="6016"/>
                    <a:pt x="3876" y="3875"/>
                  </a:cubicBezTo>
                  <a:cubicBezTo>
                    <a:pt x="3876" y="1734"/>
                    <a:pt x="214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2;p43">
              <a:extLst>
                <a:ext uri="{FF2B5EF4-FFF2-40B4-BE49-F238E27FC236}">
                  <a16:creationId xmlns:a16="http://schemas.microsoft.com/office/drawing/2014/main" id="{BC5CB5FB-6276-47FE-8E5B-82E0F11F5400}"/>
                </a:ext>
              </a:extLst>
            </p:cNvPr>
            <p:cNvSpPr/>
            <p:nvPr/>
          </p:nvSpPr>
          <p:spPr>
            <a:xfrm>
              <a:off x="2385000" y="1977675"/>
              <a:ext cx="96925" cy="193775"/>
            </a:xfrm>
            <a:custGeom>
              <a:avLst/>
              <a:gdLst/>
              <a:ahLst/>
              <a:cxnLst/>
              <a:rect l="l" t="t" r="r" b="b"/>
              <a:pathLst>
                <a:path w="3877" h="7751" extrusionOk="0">
                  <a:moveTo>
                    <a:pt x="1" y="0"/>
                  </a:moveTo>
                  <a:lnTo>
                    <a:pt x="1" y="7751"/>
                  </a:lnTo>
                  <a:cubicBezTo>
                    <a:pt x="2142" y="7751"/>
                    <a:pt x="3876" y="6016"/>
                    <a:pt x="3876" y="3875"/>
                  </a:cubicBezTo>
                  <a:cubicBezTo>
                    <a:pt x="3876" y="1734"/>
                    <a:pt x="2142" y="0"/>
                    <a:pt x="1" y="0"/>
                  </a:cubicBezTo>
                  <a:close/>
                </a:path>
              </a:pathLst>
            </a:custGeom>
            <a:solidFill>
              <a:srgbClr val="FAD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3;p43">
              <a:extLst>
                <a:ext uri="{FF2B5EF4-FFF2-40B4-BE49-F238E27FC236}">
                  <a16:creationId xmlns:a16="http://schemas.microsoft.com/office/drawing/2014/main" id="{DC5E59FF-ABB6-49E9-8750-2C165AAE021D}"/>
                </a:ext>
              </a:extLst>
            </p:cNvPr>
            <p:cNvSpPr/>
            <p:nvPr/>
          </p:nvSpPr>
          <p:spPr>
            <a:xfrm>
              <a:off x="2288400" y="1977675"/>
              <a:ext cx="96625" cy="193775"/>
            </a:xfrm>
            <a:custGeom>
              <a:avLst/>
              <a:gdLst/>
              <a:ahLst/>
              <a:cxnLst/>
              <a:rect l="l" t="t" r="r" b="b"/>
              <a:pathLst>
                <a:path w="3865" h="7751" extrusionOk="0">
                  <a:moveTo>
                    <a:pt x="3865" y="0"/>
                  </a:moveTo>
                  <a:cubicBezTo>
                    <a:pt x="1735" y="0"/>
                    <a:pt x="0" y="1734"/>
                    <a:pt x="0" y="3875"/>
                  </a:cubicBezTo>
                  <a:cubicBezTo>
                    <a:pt x="0" y="6016"/>
                    <a:pt x="1735" y="7751"/>
                    <a:pt x="3865" y="7751"/>
                  </a:cubicBezTo>
                  <a:lnTo>
                    <a:pt x="3865" y="0"/>
                  </a:lnTo>
                  <a:close/>
                </a:path>
              </a:pathLst>
            </a:custGeom>
            <a:solidFill>
              <a:srgbClr val="FC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4;p43">
              <a:extLst>
                <a:ext uri="{FF2B5EF4-FFF2-40B4-BE49-F238E27FC236}">
                  <a16:creationId xmlns:a16="http://schemas.microsoft.com/office/drawing/2014/main" id="{BE41C8FA-C55A-4662-8F9D-3907A061D5FC}"/>
                </a:ext>
              </a:extLst>
            </p:cNvPr>
            <p:cNvSpPr/>
            <p:nvPr/>
          </p:nvSpPr>
          <p:spPr>
            <a:xfrm>
              <a:off x="3664000" y="2591875"/>
              <a:ext cx="286650" cy="449375"/>
            </a:xfrm>
            <a:custGeom>
              <a:avLst/>
              <a:gdLst/>
              <a:ahLst/>
              <a:cxnLst/>
              <a:rect l="l" t="t" r="r" b="b"/>
              <a:pathLst>
                <a:path w="11466" h="17975" extrusionOk="0">
                  <a:moveTo>
                    <a:pt x="5738" y="0"/>
                  </a:moveTo>
                  <a:cubicBezTo>
                    <a:pt x="2570" y="0"/>
                    <a:pt x="0" y="2569"/>
                    <a:pt x="0" y="5727"/>
                  </a:cubicBezTo>
                  <a:cubicBezTo>
                    <a:pt x="0" y="13456"/>
                    <a:pt x="5738" y="17974"/>
                    <a:pt x="5738" y="17974"/>
                  </a:cubicBezTo>
                  <a:cubicBezTo>
                    <a:pt x="5738" y="17974"/>
                    <a:pt x="11466" y="13200"/>
                    <a:pt x="11466" y="5727"/>
                  </a:cubicBezTo>
                  <a:cubicBezTo>
                    <a:pt x="11466" y="2569"/>
                    <a:pt x="8896" y="0"/>
                    <a:pt x="5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5;p43">
              <a:extLst>
                <a:ext uri="{FF2B5EF4-FFF2-40B4-BE49-F238E27FC236}">
                  <a16:creationId xmlns:a16="http://schemas.microsoft.com/office/drawing/2014/main" id="{0197BC1A-D416-4D7C-BCC8-D3797B3C1338}"/>
                </a:ext>
              </a:extLst>
            </p:cNvPr>
            <p:cNvSpPr/>
            <p:nvPr/>
          </p:nvSpPr>
          <p:spPr>
            <a:xfrm>
              <a:off x="3807450" y="2591875"/>
              <a:ext cx="143200" cy="449375"/>
            </a:xfrm>
            <a:custGeom>
              <a:avLst/>
              <a:gdLst/>
              <a:ahLst/>
              <a:cxnLst/>
              <a:rect l="l" t="t" r="r" b="b"/>
              <a:pathLst>
                <a:path w="5728" h="17975" extrusionOk="0">
                  <a:moveTo>
                    <a:pt x="0" y="0"/>
                  </a:moveTo>
                  <a:lnTo>
                    <a:pt x="0" y="2741"/>
                  </a:lnTo>
                  <a:cubicBezTo>
                    <a:pt x="2141" y="2741"/>
                    <a:pt x="3876" y="4475"/>
                    <a:pt x="3876" y="6616"/>
                  </a:cubicBezTo>
                  <a:cubicBezTo>
                    <a:pt x="3876" y="8746"/>
                    <a:pt x="2141" y="10480"/>
                    <a:pt x="0" y="10480"/>
                  </a:cubicBezTo>
                  <a:lnTo>
                    <a:pt x="0" y="17974"/>
                  </a:lnTo>
                  <a:cubicBezTo>
                    <a:pt x="0" y="17974"/>
                    <a:pt x="5728" y="13200"/>
                    <a:pt x="5728" y="5727"/>
                  </a:cubicBezTo>
                  <a:cubicBezTo>
                    <a:pt x="5728" y="2569"/>
                    <a:pt x="3158"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6;p43">
              <a:extLst>
                <a:ext uri="{FF2B5EF4-FFF2-40B4-BE49-F238E27FC236}">
                  <a16:creationId xmlns:a16="http://schemas.microsoft.com/office/drawing/2014/main" id="{CE7BBEC7-1109-4F83-B0F0-3DD14990BA38}"/>
                </a:ext>
              </a:extLst>
            </p:cNvPr>
            <p:cNvSpPr/>
            <p:nvPr/>
          </p:nvSpPr>
          <p:spPr>
            <a:xfrm>
              <a:off x="3807450" y="2660375"/>
              <a:ext cx="96900" cy="193525"/>
            </a:xfrm>
            <a:custGeom>
              <a:avLst/>
              <a:gdLst/>
              <a:ahLst/>
              <a:cxnLst/>
              <a:rect l="l" t="t" r="r" b="b"/>
              <a:pathLst>
                <a:path w="3876" h="7741" extrusionOk="0">
                  <a:moveTo>
                    <a:pt x="0" y="1"/>
                  </a:moveTo>
                  <a:lnTo>
                    <a:pt x="0" y="7740"/>
                  </a:lnTo>
                  <a:cubicBezTo>
                    <a:pt x="2141" y="7740"/>
                    <a:pt x="3876" y="6006"/>
                    <a:pt x="3876" y="3876"/>
                  </a:cubicBezTo>
                  <a:cubicBezTo>
                    <a:pt x="3876" y="1735"/>
                    <a:pt x="214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7;p43">
              <a:extLst>
                <a:ext uri="{FF2B5EF4-FFF2-40B4-BE49-F238E27FC236}">
                  <a16:creationId xmlns:a16="http://schemas.microsoft.com/office/drawing/2014/main" id="{2A24957E-72E3-4D15-AED9-A98EEC168C00}"/>
                </a:ext>
              </a:extLst>
            </p:cNvPr>
            <p:cNvSpPr/>
            <p:nvPr/>
          </p:nvSpPr>
          <p:spPr>
            <a:xfrm>
              <a:off x="3807450" y="2660375"/>
              <a:ext cx="96900" cy="193525"/>
            </a:xfrm>
            <a:custGeom>
              <a:avLst/>
              <a:gdLst/>
              <a:ahLst/>
              <a:cxnLst/>
              <a:rect l="l" t="t" r="r" b="b"/>
              <a:pathLst>
                <a:path w="3876" h="7741" extrusionOk="0">
                  <a:moveTo>
                    <a:pt x="0" y="1"/>
                  </a:moveTo>
                  <a:lnTo>
                    <a:pt x="0" y="7740"/>
                  </a:lnTo>
                  <a:cubicBezTo>
                    <a:pt x="2141" y="7740"/>
                    <a:pt x="3876" y="6006"/>
                    <a:pt x="3876" y="3876"/>
                  </a:cubicBezTo>
                  <a:cubicBezTo>
                    <a:pt x="3876" y="1735"/>
                    <a:pt x="2141" y="1"/>
                    <a:pt x="0" y="1"/>
                  </a:cubicBezTo>
                  <a:close/>
                </a:path>
              </a:pathLst>
            </a:custGeom>
            <a:solidFill>
              <a:srgbClr val="FAD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8;p43">
              <a:extLst>
                <a:ext uri="{FF2B5EF4-FFF2-40B4-BE49-F238E27FC236}">
                  <a16:creationId xmlns:a16="http://schemas.microsoft.com/office/drawing/2014/main" id="{03DB64DC-E81C-415A-B76B-F80E6B4769E3}"/>
                </a:ext>
              </a:extLst>
            </p:cNvPr>
            <p:cNvSpPr/>
            <p:nvPr/>
          </p:nvSpPr>
          <p:spPr>
            <a:xfrm>
              <a:off x="3710575" y="2660375"/>
              <a:ext cx="96900" cy="193525"/>
            </a:xfrm>
            <a:custGeom>
              <a:avLst/>
              <a:gdLst/>
              <a:ahLst/>
              <a:cxnLst/>
              <a:rect l="l" t="t" r="r" b="b"/>
              <a:pathLst>
                <a:path w="3876" h="7741" extrusionOk="0">
                  <a:moveTo>
                    <a:pt x="3875" y="1"/>
                  </a:moveTo>
                  <a:cubicBezTo>
                    <a:pt x="1734" y="1"/>
                    <a:pt x="0" y="1735"/>
                    <a:pt x="0" y="3876"/>
                  </a:cubicBezTo>
                  <a:cubicBezTo>
                    <a:pt x="0" y="6006"/>
                    <a:pt x="1734" y="7740"/>
                    <a:pt x="3875" y="7740"/>
                  </a:cubicBezTo>
                  <a:lnTo>
                    <a:pt x="3875" y="1"/>
                  </a:lnTo>
                  <a:close/>
                </a:path>
              </a:pathLst>
            </a:custGeom>
            <a:solidFill>
              <a:srgbClr val="FC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Rectangle 146"/>
          <p:cNvSpPr/>
          <p:nvPr/>
        </p:nvSpPr>
        <p:spPr>
          <a:xfrm>
            <a:off x="7270584" y="13831"/>
            <a:ext cx="4766818" cy="400110"/>
          </a:xfrm>
          <a:prstGeom prst="rect">
            <a:avLst/>
          </a:prstGeom>
        </p:spPr>
        <p:txBody>
          <a:bodyPr wrap="none">
            <a:spAutoFit/>
          </a:bodyPr>
          <a:lstStyle/>
          <a:p>
            <a:r>
              <a:rPr lang="fr-FR" sz="2000" spc="-120" dirty="0">
                <a:solidFill>
                  <a:srgbClr val="FFFFFF"/>
                </a:solidFill>
                <a:latin typeface="+mj-lt"/>
                <a:ea typeface="+mj-ea"/>
                <a:cs typeface="+mj-cs"/>
              </a:rPr>
              <a:t>U</a:t>
            </a:r>
            <a:r>
              <a:rPr lang="fr-FR" sz="2000" spc="-120" dirty="0" smtClean="0">
                <a:solidFill>
                  <a:srgbClr val="FFFFFF"/>
                </a:solidFill>
                <a:latin typeface="+mj-lt"/>
                <a:ea typeface="+mj-ea"/>
                <a:cs typeface="+mj-cs"/>
              </a:rPr>
              <a:t>niversité </a:t>
            </a:r>
            <a:r>
              <a:rPr lang="fr-FR" sz="2000" spc="-120" dirty="0">
                <a:solidFill>
                  <a:srgbClr val="FFFFFF"/>
                </a:solidFill>
                <a:latin typeface="+mj-lt"/>
                <a:ea typeface="+mj-ea"/>
                <a:cs typeface="+mj-cs"/>
              </a:rPr>
              <a:t>Lumière Lyon </a:t>
            </a:r>
            <a:r>
              <a:rPr lang="fr-FR" sz="2000" spc="-120" dirty="0" smtClean="0">
                <a:solidFill>
                  <a:srgbClr val="FFFFFF"/>
                </a:solidFill>
                <a:latin typeface="+mj-lt"/>
                <a:ea typeface="+mj-ea"/>
                <a:cs typeface="+mj-cs"/>
              </a:rPr>
              <a:t>2 – UFR Temps et territoires</a:t>
            </a:r>
            <a:endParaRPr lang="fr-FR" sz="2000" spc="-120" dirty="0">
              <a:solidFill>
                <a:srgbClr val="FFFFFF"/>
              </a:solidFill>
              <a:latin typeface="+mj-lt"/>
              <a:ea typeface="+mj-ea"/>
              <a:cs typeface="+mj-cs"/>
            </a:endParaRPr>
          </a:p>
        </p:txBody>
      </p:sp>
      <p:sp>
        <p:nvSpPr>
          <p:cNvPr id="148" name="Rectangle 147"/>
          <p:cNvSpPr/>
          <p:nvPr/>
        </p:nvSpPr>
        <p:spPr>
          <a:xfrm>
            <a:off x="1012555" y="5352281"/>
            <a:ext cx="8169352" cy="928459"/>
          </a:xfrm>
          <a:prstGeom prst="rect">
            <a:avLst/>
          </a:prstGeom>
        </p:spPr>
        <p:txBody>
          <a:bodyPr wrap="none">
            <a:spAutoFit/>
          </a:bodyPr>
          <a:lstStyle/>
          <a:p>
            <a:pPr defTabSz="914400">
              <a:lnSpc>
                <a:spcPct val="75000"/>
              </a:lnSpc>
              <a:spcBef>
                <a:spcPts val="1300"/>
              </a:spcBef>
            </a:pPr>
            <a:r>
              <a:rPr lang="fr-FR" sz="3400" b="1" dirty="0">
                <a:solidFill>
                  <a:schemeClr val="bg1"/>
                </a:solidFill>
                <a:latin typeface="+mj-lt"/>
              </a:rPr>
              <a:t>Mise à niveau L3 Géographie et aménagement</a:t>
            </a:r>
          </a:p>
          <a:p>
            <a:pPr defTabSz="914400">
              <a:lnSpc>
                <a:spcPct val="75000"/>
              </a:lnSpc>
              <a:spcBef>
                <a:spcPts val="1300"/>
              </a:spcBef>
            </a:pPr>
            <a:r>
              <a:rPr lang="fr-FR" sz="2400" b="1" dirty="0">
                <a:solidFill>
                  <a:schemeClr val="bg1"/>
                </a:solidFill>
                <a:latin typeface="+mj-lt"/>
              </a:rPr>
              <a:t>Christina </a:t>
            </a:r>
            <a:r>
              <a:rPr lang="fr-FR" sz="2400" b="1" dirty="0" err="1">
                <a:solidFill>
                  <a:schemeClr val="bg1"/>
                </a:solidFill>
                <a:latin typeface="+mj-lt"/>
              </a:rPr>
              <a:t>Aschan-Leygonie</a:t>
            </a:r>
            <a:r>
              <a:rPr lang="fr-FR" sz="2400" b="1" dirty="0">
                <a:solidFill>
                  <a:schemeClr val="bg1"/>
                </a:solidFill>
                <a:latin typeface="+mj-lt"/>
              </a:rPr>
              <a:t> (christina.aschan@univ-lyon2.fr)</a:t>
            </a:r>
          </a:p>
        </p:txBody>
      </p:sp>
    </p:spTree>
    <p:extLst>
      <p:ext uri="{BB962C8B-B14F-4D97-AF65-F5344CB8AC3E}">
        <p14:creationId xmlns:p14="http://schemas.microsoft.com/office/powerpoint/2010/main" val="877061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9590F821-CA0F-440D-A072-A8D911151B16}"/>
              </a:ext>
            </a:extLst>
          </p:cNvPr>
          <p:cNvSpPr txBox="1">
            <a:spLocks/>
          </p:cNvSpPr>
          <p:nvPr/>
        </p:nvSpPr>
        <p:spPr>
          <a:xfrm rot="16200000">
            <a:off x="-3211346" y="3211344"/>
            <a:ext cx="6858002" cy="435308"/>
          </a:xfrm>
          <a:prstGeom prst="rect">
            <a:avLst/>
          </a:prstGeom>
          <a:solidFill>
            <a:schemeClr val="tx2">
              <a:lumMod val="75000"/>
              <a:lumOff val="25000"/>
            </a:schemeClr>
          </a:solidFill>
        </p:spPr>
        <p:txBody>
          <a:bodyPr vert="horz" lIns="91440" tIns="45720" rIns="91440" bIns="45720" rtlCol="0" anchor="ctr">
            <a:noAutofit/>
          </a:bodyPr>
          <a:lstStyle>
            <a:lvl1pPr algn="l" defTabSz="914400" rtl="0" eaLnBrk="1" latinLnBrk="0" hangingPunct="1">
              <a:lnSpc>
                <a:spcPct val="85000"/>
              </a:lnSpc>
              <a:spcBef>
                <a:spcPct val="0"/>
              </a:spcBef>
              <a:buNone/>
              <a:defRPr lang="fr-FR" sz="4400" b="1" kern="1200" spc="-120" baseline="0" dirty="0" smtClean="0">
                <a:solidFill>
                  <a:schemeClr val="tx2">
                    <a:lumMod val="75000"/>
                    <a:lumOff val="25000"/>
                  </a:schemeClr>
                </a:solidFill>
                <a:latin typeface="+mj-lt"/>
                <a:ea typeface="+mj-ea"/>
                <a:cs typeface="+mj-cs"/>
              </a:defRPr>
            </a:lvl1pPr>
          </a:lstStyle>
          <a:p>
            <a:r>
              <a:rPr lang="fr-FR" sz="2400" dirty="0">
                <a:solidFill>
                  <a:schemeClr val="bg1"/>
                </a:solidFill>
              </a:rPr>
              <a:t> Jointure attributaire</a:t>
            </a:r>
          </a:p>
        </p:txBody>
      </p:sp>
      <p:sp>
        <p:nvSpPr>
          <p:cNvPr id="9" name="Titre 1">
            <a:extLst>
              <a:ext uri="{FF2B5EF4-FFF2-40B4-BE49-F238E27FC236}">
                <a16:creationId xmlns:a16="http://schemas.microsoft.com/office/drawing/2014/main" id="{07B03A53-F91A-4D70-9FDD-07816A05C466}"/>
              </a:ext>
            </a:extLst>
          </p:cNvPr>
          <p:cNvSpPr>
            <a:spLocks noGrp="1"/>
          </p:cNvSpPr>
          <p:nvPr>
            <p:ph type="title"/>
          </p:nvPr>
        </p:nvSpPr>
        <p:spPr>
          <a:xfrm>
            <a:off x="435310" y="-277093"/>
            <a:ext cx="8050213" cy="1143000"/>
          </a:xfrm>
        </p:spPr>
        <p:txBody>
          <a:bodyPr>
            <a:normAutofit/>
          </a:bodyPr>
          <a:lstStyle/>
          <a:p>
            <a:pPr>
              <a:defRPr/>
            </a:pPr>
            <a:r>
              <a:rPr lang="fr-FR" b="1" dirty="0"/>
              <a:t>Les jointures </a:t>
            </a:r>
            <a:r>
              <a:rPr lang="fr-FR" b="1" dirty="0" smtClean="0"/>
              <a:t>attributaires</a:t>
            </a:r>
            <a:endParaRPr lang="fr-FR" dirty="0"/>
          </a:p>
        </p:txBody>
      </p:sp>
      <p:pic>
        <p:nvPicPr>
          <p:cNvPr id="3" name="Image 2"/>
          <p:cNvPicPr>
            <a:picLocks noChangeAspect="1"/>
          </p:cNvPicPr>
          <p:nvPr/>
        </p:nvPicPr>
        <p:blipFill rotWithShape="1">
          <a:blip r:embed="rId2" cstate="print">
            <a:extLst>
              <a:ext uri="{28A0092B-C50C-407E-A947-70E740481C1C}">
                <a14:useLocalDpi xmlns:a14="http://schemas.microsoft.com/office/drawing/2010/main" val="0"/>
              </a:ext>
            </a:extLst>
          </a:blip>
          <a:srcRect b="33995"/>
          <a:stretch/>
        </p:blipFill>
        <p:spPr>
          <a:xfrm>
            <a:off x="435310" y="547825"/>
            <a:ext cx="11609262" cy="4600645"/>
          </a:xfrm>
          <a:prstGeom prst="rect">
            <a:avLst/>
          </a:prstGeom>
        </p:spPr>
      </p:pic>
    </p:spTree>
    <p:extLst>
      <p:ext uri="{BB962C8B-B14F-4D97-AF65-F5344CB8AC3E}">
        <p14:creationId xmlns:p14="http://schemas.microsoft.com/office/powerpoint/2010/main" val="3440606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9590F821-CA0F-440D-A072-A8D911151B16}"/>
              </a:ext>
            </a:extLst>
          </p:cNvPr>
          <p:cNvSpPr txBox="1">
            <a:spLocks/>
          </p:cNvSpPr>
          <p:nvPr/>
        </p:nvSpPr>
        <p:spPr>
          <a:xfrm rot="16200000">
            <a:off x="-3211346" y="3211344"/>
            <a:ext cx="6858002" cy="435308"/>
          </a:xfrm>
          <a:prstGeom prst="rect">
            <a:avLst/>
          </a:prstGeom>
          <a:solidFill>
            <a:schemeClr val="tx2">
              <a:lumMod val="75000"/>
              <a:lumOff val="25000"/>
            </a:schemeClr>
          </a:solidFill>
        </p:spPr>
        <p:txBody>
          <a:bodyPr vert="horz" lIns="91440" tIns="45720" rIns="91440" bIns="45720" rtlCol="0" anchor="ctr">
            <a:noAutofit/>
          </a:bodyPr>
          <a:lstStyle>
            <a:lvl1pPr algn="l" defTabSz="914400" rtl="0" eaLnBrk="1" latinLnBrk="0" hangingPunct="1">
              <a:lnSpc>
                <a:spcPct val="85000"/>
              </a:lnSpc>
              <a:spcBef>
                <a:spcPct val="0"/>
              </a:spcBef>
              <a:buNone/>
              <a:defRPr lang="fr-FR" sz="4400" b="1" kern="1200" spc="-120" baseline="0" dirty="0" smtClean="0">
                <a:solidFill>
                  <a:schemeClr val="tx2">
                    <a:lumMod val="75000"/>
                    <a:lumOff val="25000"/>
                  </a:schemeClr>
                </a:solidFill>
                <a:latin typeface="+mj-lt"/>
                <a:ea typeface="+mj-ea"/>
                <a:cs typeface="+mj-cs"/>
              </a:defRPr>
            </a:lvl1pPr>
          </a:lstStyle>
          <a:p>
            <a:r>
              <a:rPr lang="fr-FR" sz="2400" dirty="0">
                <a:solidFill>
                  <a:schemeClr val="bg1"/>
                </a:solidFill>
              </a:rPr>
              <a:t> Jointure attributaire</a:t>
            </a:r>
          </a:p>
        </p:txBody>
      </p:sp>
      <p:sp>
        <p:nvSpPr>
          <p:cNvPr id="9" name="Titre 1">
            <a:extLst>
              <a:ext uri="{FF2B5EF4-FFF2-40B4-BE49-F238E27FC236}">
                <a16:creationId xmlns:a16="http://schemas.microsoft.com/office/drawing/2014/main" id="{07B03A53-F91A-4D70-9FDD-07816A05C466}"/>
              </a:ext>
            </a:extLst>
          </p:cNvPr>
          <p:cNvSpPr>
            <a:spLocks noGrp="1"/>
          </p:cNvSpPr>
          <p:nvPr>
            <p:ph type="title"/>
          </p:nvPr>
        </p:nvSpPr>
        <p:spPr>
          <a:xfrm>
            <a:off x="435310" y="-277093"/>
            <a:ext cx="8050213" cy="1143000"/>
          </a:xfrm>
        </p:spPr>
        <p:txBody>
          <a:bodyPr>
            <a:normAutofit/>
          </a:bodyPr>
          <a:lstStyle/>
          <a:p>
            <a:pPr>
              <a:defRPr/>
            </a:pPr>
            <a:r>
              <a:rPr lang="fr-FR" b="1" dirty="0"/>
              <a:t>Les jointures </a:t>
            </a:r>
            <a:r>
              <a:rPr lang="fr-FR" b="1" dirty="0" smtClean="0"/>
              <a:t>attributaires</a:t>
            </a:r>
            <a:endParaRPr lang="fr-FR" dirty="0"/>
          </a:p>
        </p:txBody>
      </p:sp>
      <p:pic>
        <p:nvPicPr>
          <p:cNvPr id="3" name="Image 2"/>
          <p:cNvPicPr>
            <a:picLocks noChangeAspect="1"/>
          </p:cNvPicPr>
          <p:nvPr/>
        </p:nvPicPr>
        <p:blipFill rotWithShape="1">
          <a:blip r:embed="rId2" cstate="print">
            <a:extLst>
              <a:ext uri="{28A0092B-C50C-407E-A947-70E740481C1C}">
                <a14:useLocalDpi xmlns:a14="http://schemas.microsoft.com/office/drawing/2010/main" val="0"/>
              </a:ext>
            </a:extLst>
          </a:blip>
          <a:srcRect t="82755"/>
          <a:stretch/>
        </p:blipFill>
        <p:spPr>
          <a:xfrm>
            <a:off x="524762" y="5257799"/>
            <a:ext cx="11615030" cy="1202636"/>
          </a:xfrm>
          <a:prstGeom prst="rect">
            <a:avLst/>
          </a:prstGeom>
        </p:spPr>
      </p:pic>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b="33995"/>
          <a:stretch/>
        </p:blipFill>
        <p:spPr>
          <a:xfrm>
            <a:off x="435310" y="547825"/>
            <a:ext cx="11609262" cy="4600645"/>
          </a:xfrm>
          <a:prstGeom prst="rect">
            <a:avLst/>
          </a:prstGeom>
        </p:spPr>
      </p:pic>
    </p:spTree>
    <p:extLst>
      <p:ext uri="{BB962C8B-B14F-4D97-AF65-F5344CB8AC3E}">
        <p14:creationId xmlns:p14="http://schemas.microsoft.com/office/powerpoint/2010/main" val="666566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F63AF8-44F3-4421-ADE6-AE5EDD96D2F3}"/>
              </a:ext>
            </a:extLst>
          </p:cNvPr>
          <p:cNvSpPr>
            <a:spLocks noGrp="1"/>
          </p:cNvSpPr>
          <p:nvPr>
            <p:ph type="title"/>
          </p:nvPr>
        </p:nvSpPr>
        <p:spPr>
          <a:xfrm>
            <a:off x="676656" y="-142096"/>
            <a:ext cx="11211042" cy="877565"/>
          </a:xfrm>
        </p:spPr>
        <p:txBody>
          <a:bodyPr>
            <a:noAutofit/>
          </a:bodyPr>
          <a:lstStyle/>
          <a:p>
            <a:pPr>
              <a:defRPr/>
            </a:pPr>
            <a:r>
              <a:rPr lang="fr-FR" sz="3600" b="1" dirty="0" smtClean="0"/>
              <a:t>L’importance du champ identifiant commun dans les deux tables</a:t>
            </a:r>
            <a:endParaRPr lang="fr-FR" sz="3600" dirty="0"/>
          </a:p>
        </p:txBody>
      </p:sp>
      <p:sp>
        <p:nvSpPr>
          <p:cNvPr id="8195" name="Espace réservé du contenu 2">
            <a:extLst>
              <a:ext uri="{FF2B5EF4-FFF2-40B4-BE49-F238E27FC236}">
                <a16:creationId xmlns:a16="http://schemas.microsoft.com/office/drawing/2014/main" id="{8AE3806D-D759-4038-9C9C-701E42FED9BE}"/>
              </a:ext>
            </a:extLst>
          </p:cNvPr>
          <p:cNvSpPr>
            <a:spLocks noGrp="1"/>
          </p:cNvSpPr>
          <p:nvPr>
            <p:ph idx="1"/>
          </p:nvPr>
        </p:nvSpPr>
        <p:spPr>
          <a:xfrm>
            <a:off x="676656" y="592962"/>
            <a:ext cx="11388964" cy="2432620"/>
          </a:xfrm>
        </p:spPr>
        <p:txBody>
          <a:bodyPr/>
          <a:lstStyle/>
          <a:p>
            <a:pPr marL="4572" lvl="1" indent="0">
              <a:buNone/>
            </a:pPr>
            <a:r>
              <a:rPr lang="fr-FR" altLang="fr-FR" dirty="0" smtClean="0">
                <a:latin typeface="+mn-lt"/>
              </a:rPr>
              <a:t>La </a:t>
            </a:r>
            <a:r>
              <a:rPr lang="fr-FR" altLang="fr-FR" dirty="0">
                <a:latin typeface="+mn-lt"/>
              </a:rPr>
              <a:t>jointure fonctionne, si et seulement si, ces deux tables ont un </a:t>
            </a:r>
            <a:r>
              <a:rPr lang="fr-FR" altLang="fr-FR" b="1" dirty="0">
                <a:latin typeface="+mn-lt"/>
              </a:rPr>
              <a:t>champ identique qui identifie de manière unique chaque enregistrement </a:t>
            </a:r>
            <a:r>
              <a:rPr lang="fr-FR" altLang="fr-FR" b="1" dirty="0" smtClean="0">
                <a:latin typeface="+mn-lt"/>
              </a:rPr>
              <a:t>(le même identifiant)</a:t>
            </a:r>
          </a:p>
          <a:p>
            <a:pPr lvl="1"/>
            <a:r>
              <a:rPr lang="fr-FR" altLang="fr-FR" sz="2000" dirty="0" smtClean="0">
                <a:latin typeface="+mn-lt"/>
              </a:rPr>
              <a:t>Les identifiants des deux champs qui servent à connecter les lignes dans les deux tables doivent être identiques</a:t>
            </a:r>
          </a:p>
          <a:p>
            <a:pPr lvl="1"/>
            <a:r>
              <a:rPr lang="fr-FR" altLang="fr-FR" sz="2000" dirty="0" smtClean="0">
                <a:latin typeface="+mn-lt"/>
              </a:rPr>
              <a:t>Le </a:t>
            </a:r>
            <a:r>
              <a:rPr lang="fr-FR" altLang="fr-FR" sz="2000" dirty="0">
                <a:latin typeface="+mn-lt"/>
              </a:rPr>
              <a:t>type de champ (texte, entier, réel…) doit être identique dans la table cible et dans la table jointe</a:t>
            </a:r>
          </a:p>
          <a:p>
            <a:pPr lvl="1"/>
            <a:r>
              <a:rPr lang="fr-FR" altLang="fr-FR" sz="2000" dirty="0" smtClean="0">
                <a:latin typeface="+mn-lt"/>
              </a:rPr>
              <a:t>Les noms des champs dans la table cible et dans la table jointe peuvent être différents</a:t>
            </a:r>
          </a:p>
          <a:p>
            <a:pPr marL="0" indent="0">
              <a:lnSpc>
                <a:spcPct val="100000"/>
              </a:lnSpc>
              <a:spcBef>
                <a:spcPts val="600"/>
              </a:spcBef>
              <a:buNone/>
            </a:pPr>
            <a:endParaRPr lang="fr-FR" altLang="fr-FR" sz="2400" dirty="0" smtClean="0">
              <a:solidFill>
                <a:srgbClr val="FF0000"/>
              </a:solidFill>
            </a:endParaRPr>
          </a:p>
          <a:p>
            <a:pPr marL="0" indent="0">
              <a:lnSpc>
                <a:spcPct val="100000"/>
              </a:lnSpc>
              <a:spcBef>
                <a:spcPts val="600"/>
              </a:spcBef>
              <a:buNone/>
            </a:pPr>
            <a:r>
              <a:rPr lang="fr-FR" altLang="fr-FR" sz="2400" dirty="0" smtClean="0">
                <a:solidFill>
                  <a:srgbClr val="FF0000"/>
                </a:solidFill>
              </a:rPr>
              <a:t>Quel(s) champ(s) peuvent être utilisés comme des identifiants des entités dans la table cible ? </a:t>
            </a:r>
          </a:p>
          <a:p>
            <a:pPr eaLnBrk="1" hangingPunct="1">
              <a:buFont typeface="Wingdings 2" panose="05020102010507070707" pitchFamily="18" charset="2"/>
              <a:buNone/>
            </a:pPr>
            <a:endParaRPr lang="fr-FR" altLang="fr-FR" sz="3200" b="1" dirty="0"/>
          </a:p>
          <a:p>
            <a:pPr eaLnBrk="1" hangingPunct="1">
              <a:buFont typeface="Wingdings 2" panose="05020102010507070707" pitchFamily="18" charset="2"/>
              <a:buNone/>
            </a:pPr>
            <a:r>
              <a:rPr lang="fr-FR" altLang="fr-FR" sz="3200" b="1" dirty="0"/>
              <a:t>	</a:t>
            </a:r>
          </a:p>
        </p:txBody>
      </p:sp>
      <p:sp>
        <p:nvSpPr>
          <p:cNvPr id="3" name="Titre 1">
            <a:extLst>
              <a:ext uri="{FF2B5EF4-FFF2-40B4-BE49-F238E27FC236}">
                <a16:creationId xmlns:a16="http://schemas.microsoft.com/office/drawing/2014/main" id="{035CE5AD-751A-4084-BEC1-2C7279F3EAF1}"/>
              </a:ext>
            </a:extLst>
          </p:cNvPr>
          <p:cNvSpPr txBox="1">
            <a:spLocks/>
          </p:cNvSpPr>
          <p:nvPr/>
        </p:nvSpPr>
        <p:spPr>
          <a:xfrm rot="16200000">
            <a:off x="-3211346" y="3211344"/>
            <a:ext cx="6858002" cy="435308"/>
          </a:xfrm>
          <a:prstGeom prst="rect">
            <a:avLst/>
          </a:prstGeom>
          <a:solidFill>
            <a:schemeClr val="tx2">
              <a:lumMod val="75000"/>
              <a:lumOff val="25000"/>
            </a:schemeClr>
          </a:solidFill>
        </p:spPr>
        <p:txBody>
          <a:bodyPr vert="horz" lIns="91440" tIns="45720" rIns="91440" bIns="45720" rtlCol="0" anchor="ctr">
            <a:noAutofit/>
          </a:bodyPr>
          <a:lstStyle>
            <a:lvl1pPr algn="l" defTabSz="914400" rtl="0" eaLnBrk="1" latinLnBrk="0" hangingPunct="1">
              <a:lnSpc>
                <a:spcPct val="85000"/>
              </a:lnSpc>
              <a:spcBef>
                <a:spcPct val="0"/>
              </a:spcBef>
              <a:buNone/>
              <a:defRPr lang="fr-FR" sz="4400" b="1" kern="1200" spc="-120" baseline="0" dirty="0" smtClean="0">
                <a:solidFill>
                  <a:schemeClr val="tx2">
                    <a:lumMod val="75000"/>
                    <a:lumOff val="25000"/>
                  </a:schemeClr>
                </a:solidFill>
                <a:latin typeface="+mj-lt"/>
                <a:ea typeface="+mj-ea"/>
                <a:cs typeface="+mj-cs"/>
              </a:defRPr>
            </a:lvl1pPr>
          </a:lstStyle>
          <a:p>
            <a:r>
              <a:rPr lang="fr-FR" sz="2400" dirty="0">
                <a:solidFill>
                  <a:schemeClr val="bg1"/>
                </a:solidFill>
              </a:rPr>
              <a:t> Jointure attributaire</a:t>
            </a:r>
          </a:p>
        </p:txBody>
      </p:sp>
      <p:pic>
        <p:nvPicPr>
          <p:cNvPr id="4" name="Image 3"/>
          <p:cNvPicPr>
            <a:picLocks noChangeAspect="1"/>
          </p:cNvPicPr>
          <p:nvPr/>
        </p:nvPicPr>
        <p:blipFill>
          <a:blip r:embed="rId2"/>
          <a:stretch>
            <a:fillRect/>
          </a:stretch>
        </p:blipFill>
        <p:spPr>
          <a:xfrm>
            <a:off x="845853" y="3639707"/>
            <a:ext cx="5831882" cy="2819458"/>
          </a:xfrm>
          <a:prstGeom prst="rect">
            <a:avLst/>
          </a:prstGeom>
        </p:spPr>
      </p:pic>
      <p:sp>
        <p:nvSpPr>
          <p:cNvPr id="5" name="ZoneTexte 4"/>
          <p:cNvSpPr txBox="1"/>
          <p:nvPr/>
        </p:nvSpPr>
        <p:spPr>
          <a:xfrm>
            <a:off x="703308" y="3285394"/>
            <a:ext cx="5329502" cy="369332"/>
          </a:xfrm>
          <a:prstGeom prst="rect">
            <a:avLst/>
          </a:prstGeom>
          <a:noFill/>
        </p:spPr>
        <p:txBody>
          <a:bodyPr wrap="square" rtlCol="0">
            <a:spAutoFit/>
          </a:bodyPr>
          <a:lstStyle/>
          <a:p>
            <a:r>
              <a:rPr lang="fr-FR" b="1" dirty="0" smtClean="0"/>
              <a:t>Table cible : les IRIS (quartiers) de la métropole de Lyon</a:t>
            </a:r>
            <a:endParaRPr lang="fr-FR" b="1" dirty="0"/>
          </a:p>
        </p:txBody>
      </p:sp>
      <p:sp>
        <p:nvSpPr>
          <p:cNvPr id="8" name="Rectangle 7"/>
          <p:cNvSpPr/>
          <p:nvPr/>
        </p:nvSpPr>
        <p:spPr>
          <a:xfrm>
            <a:off x="1014758" y="4270920"/>
            <a:ext cx="524107" cy="21878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649241" y="4268851"/>
            <a:ext cx="1023117" cy="21878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4706962" y="4268851"/>
            <a:ext cx="2054655" cy="21878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8633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F63AF8-44F3-4421-ADE6-AE5EDD96D2F3}"/>
              </a:ext>
            </a:extLst>
          </p:cNvPr>
          <p:cNvSpPr>
            <a:spLocks noGrp="1"/>
          </p:cNvSpPr>
          <p:nvPr>
            <p:ph type="title"/>
          </p:nvPr>
        </p:nvSpPr>
        <p:spPr>
          <a:xfrm>
            <a:off x="676656" y="-142096"/>
            <a:ext cx="11211042" cy="877565"/>
          </a:xfrm>
        </p:spPr>
        <p:txBody>
          <a:bodyPr>
            <a:noAutofit/>
          </a:bodyPr>
          <a:lstStyle/>
          <a:p>
            <a:pPr>
              <a:defRPr/>
            </a:pPr>
            <a:r>
              <a:rPr lang="fr-FR" sz="3600" b="1" dirty="0" smtClean="0"/>
              <a:t>L’importance du champ identifiant commun dans les deux tables</a:t>
            </a:r>
            <a:endParaRPr lang="fr-FR" sz="3600" dirty="0"/>
          </a:p>
        </p:txBody>
      </p:sp>
      <p:sp>
        <p:nvSpPr>
          <p:cNvPr id="8195" name="Espace réservé du contenu 2">
            <a:extLst>
              <a:ext uri="{FF2B5EF4-FFF2-40B4-BE49-F238E27FC236}">
                <a16:creationId xmlns:a16="http://schemas.microsoft.com/office/drawing/2014/main" id="{8AE3806D-D759-4038-9C9C-701E42FED9BE}"/>
              </a:ext>
            </a:extLst>
          </p:cNvPr>
          <p:cNvSpPr>
            <a:spLocks noGrp="1"/>
          </p:cNvSpPr>
          <p:nvPr>
            <p:ph idx="1"/>
          </p:nvPr>
        </p:nvSpPr>
        <p:spPr>
          <a:xfrm>
            <a:off x="676656" y="592962"/>
            <a:ext cx="11388964" cy="2038726"/>
          </a:xfrm>
        </p:spPr>
        <p:txBody>
          <a:bodyPr/>
          <a:lstStyle/>
          <a:p>
            <a:pPr marL="4572" lvl="1" indent="0">
              <a:buNone/>
            </a:pPr>
            <a:r>
              <a:rPr lang="fr-FR" altLang="fr-FR" dirty="0" smtClean="0">
                <a:latin typeface="+mn-lt"/>
              </a:rPr>
              <a:t>La </a:t>
            </a:r>
            <a:r>
              <a:rPr lang="fr-FR" altLang="fr-FR" dirty="0">
                <a:latin typeface="+mn-lt"/>
              </a:rPr>
              <a:t>jointure fonctionne, si et seulement si, ces deux tables ont un </a:t>
            </a:r>
            <a:r>
              <a:rPr lang="fr-FR" altLang="fr-FR" b="1" dirty="0">
                <a:latin typeface="+mn-lt"/>
              </a:rPr>
              <a:t>champ identique qui identifie de manière unique chaque enregistrement </a:t>
            </a:r>
            <a:r>
              <a:rPr lang="fr-FR" altLang="fr-FR" b="1" dirty="0" smtClean="0">
                <a:latin typeface="+mn-lt"/>
              </a:rPr>
              <a:t>(le même identifiant)</a:t>
            </a:r>
          </a:p>
          <a:p>
            <a:pPr lvl="1"/>
            <a:r>
              <a:rPr lang="fr-FR" altLang="fr-FR" sz="2000" dirty="0" smtClean="0">
                <a:latin typeface="+mn-lt"/>
              </a:rPr>
              <a:t>Les identifiants des deux champs qui servent à connecter les lignes dans les deux tables doivent être identiques</a:t>
            </a:r>
          </a:p>
          <a:p>
            <a:pPr lvl="1"/>
            <a:r>
              <a:rPr lang="fr-FR" altLang="fr-FR" sz="2000" dirty="0" smtClean="0">
                <a:latin typeface="+mn-lt"/>
              </a:rPr>
              <a:t>Le </a:t>
            </a:r>
            <a:r>
              <a:rPr lang="fr-FR" altLang="fr-FR" sz="2000" dirty="0">
                <a:latin typeface="+mn-lt"/>
              </a:rPr>
              <a:t>type de champ (texte, entier, réel…) doit être identique dans la table cible et dans la table jointe</a:t>
            </a:r>
          </a:p>
          <a:p>
            <a:pPr lvl="1"/>
            <a:r>
              <a:rPr lang="fr-FR" altLang="fr-FR" sz="2000" dirty="0" smtClean="0">
                <a:latin typeface="+mn-lt"/>
              </a:rPr>
              <a:t>Les noms des champs dans la table cible et dans la table jointe peuvent être différents</a:t>
            </a:r>
          </a:p>
          <a:p>
            <a:pPr marL="0" indent="0">
              <a:lnSpc>
                <a:spcPct val="100000"/>
              </a:lnSpc>
              <a:spcBef>
                <a:spcPts val="600"/>
              </a:spcBef>
              <a:buNone/>
            </a:pPr>
            <a:r>
              <a:rPr lang="fr-FR" altLang="fr-FR" sz="2200" dirty="0" smtClean="0">
                <a:solidFill>
                  <a:srgbClr val="FF0000"/>
                </a:solidFill>
              </a:rPr>
              <a:t>Quels champs communs des deux tables permettront de joindre les données de la table à joindre à la table cible ? </a:t>
            </a:r>
          </a:p>
          <a:p>
            <a:pPr marL="0" indent="0">
              <a:lnSpc>
                <a:spcPct val="100000"/>
              </a:lnSpc>
              <a:spcBef>
                <a:spcPts val="600"/>
              </a:spcBef>
              <a:buNone/>
            </a:pPr>
            <a:r>
              <a:rPr lang="fr-FR" altLang="fr-FR" sz="2200" dirty="0" smtClean="0">
                <a:solidFill>
                  <a:srgbClr val="FF0000"/>
                </a:solidFill>
              </a:rPr>
              <a:t>Est-ce que ces champs correspondent bien aux critères ci-dessus?</a:t>
            </a:r>
          </a:p>
          <a:p>
            <a:pPr eaLnBrk="1" hangingPunct="1">
              <a:buFont typeface="Wingdings 2" panose="05020102010507070707" pitchFamily="18" charset="2"/>
              <a:buNone/>
            </a:pPr>
            <a:endParaRPr lang="fr-FR" altLang="fr-FR" sz="3200" b="1" dirty="0"/>
          </a:p>
          <a:p>
            <a:pPr eaLnBrk="1" hangingPunct="1">
              <a:buFont typeface="Wingdings 2" panose="05020102010507070707" pitchFamily="18" charset="2"/>
              <a:buNone/>
            </a:pPr>
            <a:r>
              <a:rPr lang="fr-FR" altLang="fr-FR" sz="3200" b="1" dirty="0"/>
              <a:t>	</a:t>
            </a:r>
          </a:p>
        </p:txBody>
      </p:sp>
      <p:sp>
        <p:nvSpPr>
          <p:cNvPr id="3" name="Titre 1">
            <a:extLst>
              <a:ext uri="{FF2B5EF4-FFF2-40B4-BE49-F238E27FC236}">
                <a16:creationId xmlns:a16="http://schemas.microsoft.com/office/drawing/2014/main" id="{035CE5AD-751A-4084-BEC1-2C7279F3EAF1}"/>
              </a:ext>
            </a:extLst>
          </p:cNvPr>
          <p:cNvSpPr txBox="1">
            <a:spLocks/>
          </p:cNvSpPr>
          <p:nvPr/>
        </p:nvSpPr>
        <p:spPr>
          <a:xfrm rot="16200000">
            <a:off x="-3211346" y="3211344"/>
            <a:ext cx="6858002" cy="435308"/>
          </a:xfrm>
          <a:prstGeom prst="rect">
            <a:avLst/>
          </a:prstGeom>
          <a:solidFill>
            <a:schemeClr val="tx2">
              <a:lumMod val="75000"/>
              <a:lumOff val="25000"/>
            </a:schemeClr>
          </a:solidFill>
        </p:spPr>
        <p:txBody>
          <a:bodyPr vert="horz" lIns="91440" tIns="45720" rIns="91440" bIns="45720" rtlCol="0" anchor="ctr">
            <a:noAutofit/>
          </a:bodyPr>
          <a:lstStyle>
            <a:lvl1pPr algn="l" defTabSz="914400" rtl="0" eaLnBrk="1" latinLnBrk="0" hangingPunct="1">
              <a:lnSpc>
                <a:spcPct val="85000"/>
              </a:lnSpc>
              <a:spcBef>
                <a:spcPct val="0"/>
              </a:spcBef>
              <a:buNone/>
              <a:defRPr lang="fr-FR" sz="4400" b="1" kern="1200" spc="-120" baseline="0" dirty="0" smtClean="0">
                <a:solidFill>
                  <a:schemeClr val="tx2">
                    <a:lumMod val="75000"/>
                    <a:lumOff val="25000"/>
                  </a:schemeClr>
                </a:solidFill>
                <a:latin typeface="+mj-lt"/>
                <a:ea typeface="+mj-ea"/>
                <a:cs typeface="+mj-cs"/>
              </a:defRPr>
            </a:lvl1pPr>
          </a:lstStyle>
          <a:p>
            <a:r>
              <a:rPr lang="fr-FR" sz="2400">
                <a:solidFill>
                  <a:schemeClr val="bg1"/>
                </a:solidFill>
              </a:rPr>
              <a:t> Jointure attributaire</a:t>
            </a:r>
            <a:endParaRPr lang="fr-FR" sz="2400" dirty="0">
              <a:solidFill>
                <a:schemeClr val="bg1"/>
              </a:solidFill>
            </a:endParaRPr>
          </a:p>
        </p:txBody>
      </p:sp>
      <p:pic>
        <p:nvPicPr>
          <p:cNvPr id="4" name="Image 3"/>
          <p:cNvPicPr>
            <a:picLocks noChangeAspect="1"/>
          </p:cNvPicPr>
          <p:nvPr/>
        </p:nvPicPr>
        <p:blipFill>
          <a:blip r:embed="rId2"/>
          <a:stretch>
            <a:fillRect/>
          </a:stretch>
        </p:blipFill>
        <p:spPr>
          <a:xfrm>
            <a:off x="633983" y="3650856"/>
            <a:ext cx="5831882" cy="2819458"/>
          </a:xfrm>
          <a:prstGeom prst="rect">
            <a:avLst/>
          </a:prstGeom>
        </p:spPr>
      </p:pic>
      <p:sp>
        <p:nvSpPr>
          <p:cNvPr id="5" name="ZoneTexte 4"/>
          <p:cNvSpPr txBox="1"/>
          <p:nvPr/>
        </p:nvSpPr>
        <p:spPr>
          <a:xfrm>
            <a:off x="633983" y="3105832"/>
            <a:ext cx="4941627" cy="646331"/>
          </a:xfrm>
          <a:prstGeom prst="rect">
            <a:avLst/>
          </a:prstGeom>
          <a:noFill/>
        </p:spPr>
        <p:txBody>
          <a:bodyPr wrap="square" rtlCol="0">
            <a:spAutoFit/>
          </a:bodyPr>
          <a:lstStyle/>
          <a:p>
            <a:r>
              <a:rPr lang="fr-FR" b="1" dirty="0" smtClean="0"/>
              <a:t>Table cible : les </a:t>
            </a:r>
            <a:r>
              <a:rPr lang="fr-FR" b="1" dirty="0"/>
              <a:t>IRIS </a:t>
            </a:r>
            <a:r>
              <a:rPr lang="fr-FR" b="1" dirty="0" smtClean="0"/>
              <a:t>de 6 communes du SE de </a:t>
            </a:r>
            <a:r>
              <a:rPr lang="fr-FR" b="1" dirty="0"/>
              <a:t>la métropole de Lyon</a:t>
            </a:r>
          </a:p>
        </p:txBody>
      </p:sp>
      <p:sp>
        <p:nvSpPr>
          <p:cNvPr id="7" name="ZoneTexte 6"/>
          <p:cNvSpPr txBox="1"/>
          <p:nvPr/>
        </p:nvSpPr>
        <p:spPr>
          <a:xfrm>
            <a:off x="6371138" y="3245197"/>
            <a:ext cx="4880442" cy="369332"/>
          </a:xfrm>
          <a:prstGeom prst="rect">
            <a:avLst/>
          </a:prstGeom>
          <a:noFill/>
        </p:spPr>
        <p:txBody>
          <a:bodyPr wrap="square" rtlCol="0">
            <a:spAutoFit/>
          </a:bodyPr>
          <a:lstStyle/>
          <a:p>
            <a:r>
              <a:rPr lang="fr-FR" b="1" dirty="0" smtClean="0"/>
              <a:t>Table jointe: les IRIS du département du Rhône</a:t>
            </a:r>
            <a:endParaRPr lang="fr-FR" b="1" dirty="0"/>
          </a:p>
        </p:txBody>
      </p:sp>
      <p:pic>
        <p:nvPicPr>
          <p:cNvPr id="6" name="Image 5"/>
          <p:cNvPicPr>
            <a:picLocks noChangeAspect="1"/>
          </p:cNvPicPr>
          <p:nvPr/>
        </p:nvPicPr>
        <p:blipFill>
          <a:blip r:embed="rId3"/>
          <a:stretch>
            <a:fillRect/>
          </a:stretch>
        </p:blipFill>
        <p:spPr>
          <a:xfrm>
            <a:off x="6549747" y="3650856"/>
            <a:ext cx="5603244" cy="2728717"/>
          </a:xfrm>
          <a:prstGeom prst="rect">
            <a:avLst/>
          </a:prstGeom>
        </p:spPr>
      </p:pic>
      <p:sp>
        <p:nvSpPr>
          <p:cNvPr id="10" name="Rectangle 9"/>
          <p:cNvSpPr/>
          <p:nvPr/>
        </p:nvSpPr>
        <p:spPr>
          <a:xfrm>
            <a:off x="6740468" y="4280000"/>
            <a:ext cx="886966" cy="21878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437371" y="4280000"/>
            <a:ext cx="1023117" cy="21878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2070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73234" y="1618577"/>
            <a:ext cx="10782300" cy="3352800"/>
          </a:xfrm>
        </p:spPr>
        <p:txBody>
          <a:bodyPr/>
          <a:lstStyle/>
          <a:p>
            <a:r>
              <a:rPr lang="fr-FR" sz="7200" dirty="0" smtClean="0"/>
              <a:t>Jointure attributaire en pratique</a:t>
            </a:r>
            <a:br>
              <a:rPr lang="fr-FR" sz="7200" dirty="0" smtClean="0"/>
            </a:br>
            <a:r>
              <a:rPr lang="fr-FR" sz="7200" dirty="0" smtClean="0"/>
              <a:t/>
            </a:r>
            <a:br>
              <a:rPr lang="fr-FR" sz="7200" dirty="0" smtClean="0"/>
            </a:br>
            <a:r>
              <a:rPr lang="fr-FR" sz="4800" dirty="0" smtClean="0"/>
              <a:t>Réaliser une jointure attributaire avec QGIS </a:t>
            </a:r>
            <a:endParaRPr lang="fr-FR" sz="4800" dirty="0"/>
          </a:p>
        </p:txBody>
      </p:sp>
      <p:grpSp>
        <p:nvGrpSpPr>
          <p:cNvPr id="3" name="Google Shape;825;p43">
            <a:extLst>
              <a:ext uri="{FF2B5EF4-FFF2-40B4-BE49-F238E27FC236}">
                <a16:creationId xmlns:a16="http://schemas.microsoft.com/office/drawing/2014/main" id="{C01CDE64-C868-4EC6-805F-B7F9966CF3E5}"/>
              </a:ext>
            </a:extLst>
          </p:cNvPr>
          <p:cNvGrpSpPr/>
          <p:nvPr/>
        </p:nvGrpSpPr>
        <p:grpSpPr>
          <a:xfrm>
            <a:off x="10320044" y="378489"/>
            <a:ext cx="1626353" cy="1251975"/>
            <a:chOff x="1525925" y="1085400"/>
            <a:chExt cx="4560925" cy="3511025"/>
          </a:xfrm>
        </p:grpSpPr>
        <p:sp>
          <p:nvSpPr>
            <p:cNvPr id="4" name="Google Shape;826;p43">
              <a:extLst>
                <a:ext uri="{FF2B5EF4-FFF2-40B4-BE49-F238E27FC236}">
                  <a16:creationId xmlns:a16="http://schemas.microsoft.com/office/drawing/2014/main" id="{DB63A8EE-FAC2-4A0C-BDF2-5F22767F87D9}"/>
                </a:ext>
              </a:extLst>
            </p:cNvPr>
            <p:cNvSpPr/>
            <p:nvPr/>
          </p:nvSpPr>
          <p:spPr>
            <a:xfrm>
              <a:off x="1525925" y="1085400"/>
              <a:ext cx="4559050" cy="3508075"/>
            </a:xfrm>
            <a:custGeom>
              <a:avLst/>
              <a:gdLst/>
              <a:ahLst/>
              <a:cxnLst/>
              <a:rect l="l" t="t" r="r" b="b"/>
              <a:pathLst>
                <a:path w="182362" h="140323" extrusionOk="0">
                  <a:moveTo>
                    <a:pt x="148148" y="0"/>
                  </a:moveTo>
                  <a:lnTo>
                    <a:pt x="119887" y="12151"/>
                  </a:lnTo>
                  <a:lnTo>
                    <a:pt x="91154" y="97"/>
                  </a:lnTo>
                  <a:lnTo>
                    <a:pt x="62829" y="12247"/>
                  </a:lnTo>
                  <a:lnTo>
                    <a:pt x="34514" y="140"/>
                  </a:lnTo>
                  <a:lnTo>
                    <a:pt x="1" y="13746"/>
                  </a:lnTo>
                  <a:lnTo>
                    <a:pt x="1" y="136918"/>
                  </a:lnTo>
                  <a:lnTo>
                    <a:pt x="34289" y="123387"/>
                  </a:lnTo>
                  <a:lnTo>
                    <a:pt x="63193" y="135452"/>
                  </a:lnTo>
                  <a:lnTo>
                    <a:pt x="91218" y="123430"/>
                  </a:lnTo>
                  <a:lnTo>
                    <a:pt x="119608" y="134916"/>
                  </a:lnTo>
                  <a:lnTo>
                    <a:pt x="147784" y="123526"/>
                  </a:lnTo>
                  <a:lnTo>
                    <a:pt x="182361" y="140322"/>
                  </a:lnTo>
                  <a:lnTo>
                    <a:pt x="182361" y="16625"/>
                  </a:lnTo>
                  <a:lnTo>
                    <a:pt x="1481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27;p43">
              <a:extLst>
                <a:ext uri="{FF2B5EF4-FFF2-40B4-BE49-F238E27FC236}">
                  <a16:creationId xmlns:a16="http://schemas.microsoft.com/office/drawing/2014/main" id="{9466F2AC-2DF4-4E21-9CE2-AC464A3D3235}"/>
                </a:ext>
              </a:extLst>
            </p:cNvPr>
            <p:cNvSpPr/>
            <p:nvPr/>
          </p:nvSpPr>
          <p:spPr>
            <a:xfrm>
              <a:off x="2386075" y="1088875"/>
              <a:ext cx="709775" cy="3378800"/>
            </a:xfrm>
            <a:custGeom>
              <a:avLst/>
              <a:gdLst/>
              <a:ahLst/>
              <a:cxnLst/>
              <a:rect l="l" t="t" r="r" b="b"/>
              <a:pathLst>
                <a:path w="28391" h="135152" extrusionOk="0">
                  <a:moveTo>
                    <a:pt x="108" y="1"/>
                  </a:moveTo>
                  <a:lnTo>
                    <a:pt x="1" y="43"/>
                  </a:lnTo>
                  <a:lnTo>
                    <a:pt x="1" y="123291"/>
                  </a:lnTo>
                  <a:lnTo>
                    <a:pt x="28391" y="135152"/>
                  </a:lnTo>
                  <a:lnTo>
                    <a:pt x="28391" y="12097"/>
                  </a:lnTo>
                  <a:lnTo>
                    <a:pt x="1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28;p43">
              <a:extLst>
                <a:ext uri="{FF2B5EF4-FFF2-40B4-BE49-F238E27FC236}">
                  <a16:creationId xmlns:a16="http://schemas.microsoft.com/office/drawing/2014/main" id="{1D9E720D-C2F9-48C6-93F4-49EE25D15A82}"/>
                </a:ext>
              </a:extLst>
            </p:cNvPr>
            <p:cNvSpPr/>
            <p:nvPr/>
          </p:nvSpPr>
          <p:spPr>
            <a:xfrm>
              <a:off x="3805575" y="1088350"/>
              <a:ext cx="709775" cy="3369700"/>
            </a:xfrm>
            <a:custGeom>
              <a:avLst/>
              <a:gdLst/>
              <a:ahLst/>
              <a:cxnLst/>
              <a:rect l="l" t="t" r="r" b="b"/>
              <a:pathLst>
                <a:path w="28391" h="134788" extrusionOk="0">
                  <a:moveTo>
                    <a:pt x="0" y="0"/>
                  </a:moveTo>
                  <a:lnTo>
                    <a:pt x="0" y="123322"/>
                  </a:lnTo>
                  <a:lnTo>
                    <a:pt x="32" y="123312"/>
                  </a:lnTo>
                  <a:lnTo>
                    <a:pt x="28390" y="134788"/>
                  </a:lnTo>
                  <a:lnTo>
                    <a:pt x="28390" y="11904"/>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29;p43">
              <a:extLst>
                <a:ext uri="{FF2B5EF4-FFF2-40B4-BE49-F238E27FC236}">
                  <a16:creationId xmlns:a16="http://schemas.microsoft.com/office/drawing/2014/main" id="{E576F63F-941F-45E0-97D5-F5DE2391D3D7}"/>
                </a:ext>
              </a:extLst>
            </p:cNvPr>
            <p:cNvSpPr/>
            <p:nvPr/>
          </p:nvSpPr>
          <p:spPr>
            <a:xfrm>
              <a:off x="5225050" y="1085400"/>
              <a:ext cx="677675" cy="3419475"/>
            </a:xfrm>
            <a:custGeom>
              <a:avLst/>
              <a:gdLst/>
              <a:ahLst/>
              <a:cxnLst/>
              <a:rect l="l" t="t" r="r" b="b"/>
              <a:pathLst>
                <a:path w="27107" h="136779" extrusionOk="0">
                  <a:moveTo>
                    <a:pt x="183" y="0"/>
                  </a:moveTo>
                  <a:lnTo>
                    <a:pt x="1" y="86"/>
                  </a:lnTo>
                  <a:lnTo>
                    <a:pt x="1" y="123612"/>
                  </a:lnTo>
                  <a:lnTo>
                    <a:pt x="27106" y="136779"/>
                  </a:lnTo>
                  <a:lnTo>
                    <a:pt x="27106" y="13082"/>
                  </a:lnTo>
                  <a:lnTo>
                    <a:pt x="1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30;p43">
              <a:extLst>
                <a:ext uri="{FF2B5EF4-FFF2-40B4-BE49-F238E27FC236}">
                  <a16:creationId xmlns:a16="http://schemas.microsoft.com/office/drawing/2014/main" id="{46422B78-F55F-4111-967D-04C998AF8CF7}"/>
                </a:ext>
              </a:extLst>
            </p:cNvPr>
            <p:cNvSpPr/>
            <p:nvPr/>
          </p:nvSpPr>
          <p:spPr>
            <a:xfrm>
              <a:off x="3805575" y="1088350"/>
              <a:ext cx="709775" cy="3369700"/>
            </a:xfrm>
            <a:custGeom>
              <a:avLst/>
              <a:gdLst/>
              <a:ahLst/>
              <a:cxnLst/>
              <a:rect l="l" t="t" r="r" b="b"/>
              <a:pathLst>
                <a:path w="28391" h="134788" extrusionOk="0">
                  <a:moveTo>
                    <a:pt x="0" y="0"/>
                  </a:moveTo>
                  <a:lnTo>
                    <a:pt x="0" y="123322"/>
                  </a:lnTo>
                  <a:lnTo>
                    <a:pt x="32" y="123312"/>
                  </a:lnTo>
                  <a:lnTo>
                    <a:pt x="28390" y="134788"/>
                  </a:lnTo>
                  <a:lnTo>
                    <a:pt x="28390" y="11904"/>
                  </a:lnTo>
                  <a:lnTo>
                    <a:pt x="0"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31;p43">
              <a:extLst>
                <a:ext uri="{FF2B5EF4-FFF2-40B4-BE49-F238E27FC236}">
                  <a16:creationId xmlns:a16="http://schemas.microsoft.com/office/drawing/2014/main" id="{8B298CC5-D7EE-46FA-A8F9-A72C1BCD77E7}"/>
                </a:ext>
              </a:extLst>
            </p:cNvPr>
            <p:cNvSpPr/>
            <p:nvPr/>
          </p:nvSpPr>
          <p:spPr>
            <a:xfrm>
              <a:off x="2386075" y="1088875"/>
              <a:ext cx="709775" cy="3378800"/>
            </a:xfrm>
            <a:custGeom>
              <a:avLst/>
              <a:gdLst/>
              <a:ahLst/>
              <a:cxnLst/>
              <a:rect l="l" t="t" r="r" b="b"/>
              <a:pathLst>
                <a:path w="28391" h="135152" extrusionOk="0">
                  <a:moveTo>
                    <a:pt x="108" y="1"/>
                  </a:moveTo>
                  <a:lnTo>
                    <a:pt x="1" y="43"/>
                  </a:lnTo>
                  <a:lnTo>
                    <a:pt x="1" y="123291"/>
                  </a:lnTo>
                  <a:lnTo>
                    <a:pt x="28391" y="135152"/>
                  </a:lnTo>
                  <a:lnTo>
                    <a:pt x="28391" y="12097"/>
                  </a:lnTo>
                  <a:lnTo>
                    <a:pt x="108"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32;p43">
              <a:extLst>
                <a:ext uri="{FF2B5EF4-FFF2-40B4-BE49-F238E27FC236}">
                  <a16:creationId xmlns:a16="http://schemas.microsoft.com/office/drawing/2014/main" id="{B585F02E-2B8C-4766-B85A-074711CD415E}"/>
                </a:ext>
              </a:extLst>
            </p:cNvPr>
            <p:cNvSpPr/>
            <p:nvPr/>
          </p:nvSpPr>
          <p:spPr>
            <a:xfrm>
              <a:off x="5225050" y="1085400"/>
              <a:ext cx="861800" cy="3511025"/>
            </a:xfrm>
            <a:custGeom>
              <a:avLst/>
              <a:gdLst/>
              <a:ahLst/>
              <a:cxnLst/>
              <a:rect l="l" t="t" r="r" b="b"/>
              <a:pathLst>
                <a:path w="34472" h="140441" extrusionOk="0">
                  <a:moveTo>
                    <a:pt x="183" y="0"/>
                  </a:moveTo>
                  <a:lnTo>
                    <a:pt x="1" y="86"/>
                  </a:lnTo>
                  <a:lnTo>
                    <a:pt x="1" y="123612"/>
                  </a:lnTo>
                  <a:lnTo>
                    <a:pt x="34471" y="140440"/>
                  </a:lnTo>
                  <a:lnTo>
                    <a:pt x="34471" y="140440"/>
                  </a:lnTo>
                  <a:lnTo>
                    <a:pt x="34418" y="16647"/>
                  </a:lnTo>
                  <a:lnTo>
                    <a:pt x="18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33;p43">
              <a:extLst>
                <a:ext uri="{FF2B5EF4-FFF2-40B4-BE49-F238E27FC236}">
                  <a16:creationId xmlns:a16="http://schemas.microsoft.com/office/drawing/2014/main" id="{F50A2FF1-4962-4E79-BB15-62FEAF1249EB}"/>
                </a:ext>
              </a:extLst>
            </p:cNvPr>
            <p:cNvSpPr/>
            <p:nvPr/>
          </p:nvSpPr>
          <p:spPr>
            <a:xfrm>
              <a:off x="3805575" y="3016325"/>
              <a:ext cx="709775" cy="1254650"/>
            </a:xfrm>
            <a:custGeom>
              <a:avLst/>
              <a:gdLst/>
              <a:ahLst/>
              <a:cxnLst/>
              <a:rect l="l" t="t" r="r" b="b"/>
              <a:pathLst>
                <a:path w="28391" h="50186" extrusionOk="0">
                  <a:moveTo>
                    <a:pt x="20083" y="18199"/>
                  </a:moveTo>
                  <a:lnTo>
                    <a:pt x="20436" y="18574"/>
                  </a:lnTo>
                  <a:lnTo>
                    <a:pt x="20575" y="20404"/>
                  </a:lnTo>
                  <a:lnTo>
                    <a:pt x="20147" y="20072"/>
                  </a:lnTo>
                  <a:lnTo>
                    <a:pt x="20115" y="21860"/>
                  </a:lnTo>
                  <a:lnTo>
                    <a:pt x="18520" y="24087"/>
                  </a:lnTo>
                  <a:lnTo>
                    <a:pt x="17450" y="22278"/>
                  </a:lnTo>
                  <a:lnTo>
                    <a:pt x="17739" y="20832"/>
                  </a:lnTo>
                  <a:lnTo>
                    <a:pt x="17824" y="19302"/>
                  </a:lnTo>
                  <a:lnTo>
                    <a:pt x="19280" y="19216"/>
                  </a:lnTo>
                  <a:lnTo>
                    <a:pt x="20083" y="18199"/>
                  </a:lnTo>
                  <a:close/>
                  <a:moveTo>
                    <a:pt x="12204" y="0"/>
                  </a:moveTo>
                  <a:lnTo>
                    <a:pt x="12675" y="6991"/>
                  </a:lnTo>
                  <a:lnTo>
                    <a:pt x="18392" y="11241"/>
                  </a:lnTo>
                  <a:lnTo>
                    <a:pt x="13596" y="18959"/>
                  </a:lnTo>
                  <a:lnTo>
                    <a:pt x="11134" y="21475"/>
                  </a:lnTo>
                  <a:lnTo>
                    <a:pt x="10299" y="22342"/>
                  </a:lnTo>
                  <a:lnTo>
                    <a:pt x="5567" y="27170"/>
                  </a:lnTo>
                  <a:lnTo>
                    <a:pt x="2570" y="16465"/>
                  </a:lnTo>
                  <a:lnTo>
                    <a:pt x="1392" y="12290"/>
                  </a:lnTo>
                  <a:lnTo>
                    <a:pt x="0" y="7162"/>
                  </a:lnTo>
                  <a:lnTo>
                    <a:pt x="0" y="38271"/>
                  </a:lnTo>
                  <a:lnTo>
                    <a:pt x="28390" y="50186"/>
                  </a:lnTo>
                  <a:lnTo>
                    <a:pt x="28390" y="12472"/>
                  </a:lnTo>
                  <a:lnTo>
                    <a:pt x="27502" y="12515"/>
                  </a:lnTo>
                  <a:lnTo>
                    <a:pt x="26110" y="8607"/>
                  </a:lnTo>
                  <a:lnTo>
                    <a:pt x="22106" y="5514"/>
                  </a:lnTo>
                  <a:lnTo>
                    <a:pt x="17771" y="2174"/>
                  </a:lnTo>
                  <a:lnTo>
                    <a:pt x="17000" y="6327"/>
                  </a:lnTo>
                  <a:lnTo>
                    <a:pt x="12204" y="0"/>
                  </a:lnTo>
                  <a:close/>
                </a:path>
              </a:pathLst>
            </a:custGeom>
            <a:solidFill>
              <a:srgbClr val="5B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34;p43">
              <a:extLst>
                <a:ext uri="{FF2B5EF4-FFF2-40B4-BE49-F238E27FC236}">
                  <a16:creationId xmlns:a16="http://schemas.microsoft.com/office/drawing/2014/main" id="{F71FC070-D85D-49C9-A790-EA55AF29328F}"/>
                </a:ext>
              </a:extLst>
            </p:cNvPr>
            <p:cNvSpPr/>
            <p:nvPr/>
          </p:nvSpPr>
          <p:spPr>
            <a:xfrm>
              <a:off x="3805575" y="1285850"/>
              <a:ext cx="709775" cy="1213450"/>
            </a:xfrm>
            <a:custGeom>
              <a:avLst/>
              <a:gdLst/>
              <a:ahLst/>
              <a:cxnLst/>
              <a:rect l="l" t="t" r="r" b="b"/>
              <a:pathLst>
                <a:path w="28391" h="48538" extrusionOk="0">
                  <a:moveTo>
                    <a:pt x="0" y="1"/>
                  </a:moveTo>
                  <a:lnTo>
                    <a:pt x="0" y="41065"/>
                  </a:lnTo>
                  <a:cubicBezTo>
                    <a:pt x="953" y="39524"/>
                    <a:pt x="2045" y="37747"/>
                    <a:pt x="2077" y="37661"/>
                  </a:cubicBezTo>
                  <a:cubicBezTo>
                    <a:pt x="2131" y="37511"/>
                    <a:pt x="7109" y="36184"/>
                    <a:pt x="7109" y="36184"/>
                  </a:cubicBezTo>
                  <a:lnTo>
                    <a:pt x="7933" y="36719"/>
                  </a:lnTo>
                  <a:lnTo>
                    <a:pt x="8982" y="37393"/>
                  </a:lnTo>
                  <a:lnTo>
                    <a:pt x="9185" y="37522"/>
                  </a:lnTo>
                  <a:lnTo>
                    <a:pt x="10994" y="38678"/>
                  </a:lnTo>
                  <a:lnTo>
                    <a:pt x="12557" y="42350"/>
                  </a:lnTo>
                  <a:lnTo>
                    <a:pt x="12129" y="42703"/>
                  </a:lnTo>
                  <a:lnTo>
                    <a:pt x="10930" y="43699"/>
                  </a:lnTo>
                  <a:lnTo>
                    <a:pt x="12386" y="45925"/>
                  </a:lnTo>
                  <a:lnTo>
                    <a:pt x="13724" y="45144"/>
                  </a:lnTo>
                  <a:lnTo>
                    <a:pt x="15159" y="44309"/>
                  </a:lnTo>
                  <a:lnTo>
                    <a:pt x="19291" y="43527"/>
                  </a:lnTo>
                  <a:lnTo>
                    <a:pt x="21710" y="43067"/>
                  </a:lnTo>
                  <a:lnTo>
                    <a:pt x="24601" y="45315"/>
                  </a:lnTo>
                  <a:lnTo>
                    <a:pt x="24836" y="42757"/>
                  </a:lnTo>
                  <a:lnTo>
                    <a:pt x="27041" y="41301"/>
                  </a:lnTo>
                  <a:lnTo>
                    <a:pt x="27298" y="46279"/>
                  </a:lnTo>
                  <a:lnTo>
                    <a:pt x="27330" y="46750"/>
                  </a:lnTo>
                  <a:lnTo>
                    <a:pt x="28390" y="48537"/>
                  </a:lnTo>
                  <a:lnTo>
                    <a:pt x="28390" y="11915"/>
                  </a:lnTo>
                  <a:lnTo>
                    <a:pt x="0" y="1"/>
                  </a:lnTo>
                  <a:close/>
                </a:path>
              </a:pathLst>
            </a:custGeom>
            <a:solidFill>
              <a:srgbClr val="5B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35;p43">
              <a:extLst>
                <a:ext uri="{FF2B5EF4-FFF2-40B4-BE49-F238E27FC236}">
                  <a16:creationId xmlns:a16="http://schemas.microsoft.com/office/drawing/2014/main" id="{F8F7F648-6A92-4664-867E-551883E15F99}"/>
                </a:ext>
              </a:extLst>
            </p:cNvPr>
            <p:cNvSpPr/>
            <p:nvPr/>
          </p:nvSpPr>
          <p:spPr>
            <a:xfrm>
              <a:off x="3805575" y="2679125"/>
              <a:ext cx="361575" cy="265500"/>
            </a:xfrm>
            <a:custGeom>
              <a:avLst/>
              <a:gdLst/>
              <a:ahLst/>
              <a:cxnLst/>
              <a:rect l="l" t="t" r="r" b="b"/>
              <a:pathLst>
                <a:path w="14463" h="10620" extrusionOk="0">
                  <a:moveTo>
                    <a:pt x="0" y="0"/>
                  </a:moveTo>
                  <a:lnTo>
                    <a:pt x="0" y="4667"/>
                  </a:lnTo>
                  <a:lnTo>
                    <a:pt x="6166" y="9046"/>
                  </a:lnTo>
                  <a:lnTo>
                    <a:pt x="6209" y="9067"/>
                  </a:lnTo>
                  <a:lnTo>
                    <a:pt x="6252" y="9099"/>
                  </a:lnTo>
                  <a:lnTo>
                    <a:pt x="6884" y="9549"/>
                  </a:lnTo>
                  <a:lnTo>
                    <a:pt x="11219" y="10619"/>
                  </a:lnTo>
                  <a:lnTo>
                    <a:pt x="11284" y="10384"/>
                  </a:lnTo>
                  <a:lnTo>
                    <a:pt x="11808" y="8425"/>
                  </a:lnTo>
                  <a:lnTo>
                    <a:pt x="8789" y="6155"/>
                  </a:lnTo>
                  <a:lnTo>
                    <a:pt x="8158" y="5684"/>
                  </a:lnTo>
                  <a:lnTo>
                    <a:pt x="9314" y="4721"/>
                  </a:lnTo>
                  <a:lnTo>
                    <a:pt x="9892" y="4903"/>
                  </a:lnTo>
                  <a:lnTo>
                    <a:pt x="14463" y="6359"/>
                  </a:lnTo>
                  <a:lnTo>
                    <a:pt x="11680" y="2890"/>
                  </a:lnTo>
                  <a:lnTo>
                    <a:pt x="11455" y="2612"/>
                  </a:lnTo>
                  <a:lnTo>
                    <a:pt x="3983" y="3233"/>
                  </a:lnTo>
                  <a:lnTo>
                    <a:pt x="2334" y="189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36;p43">
              <a:extLst>
                <a:ext uri="{FF2B5EF4-FFF2-40B4-BE49-F238E27FC236}">
                  <a16:creationId xmlns:a16="http://schemas.microsoft.com/office/drawing/2014/main" id="{1684BD88-4833-4E97-BEFA-3C4F9E704DD5}"/>
                </a:ext>
              </a:extLst>
            </p:cNvPr>
            <p:cNvSpPr/>
            <p:nvPr/>
          </p:nvSpPr>
          <p:spPr>
            <a:xfrm>
              <a:off x="3805575" y="2325325"/>
              <a:ext cx="228575" cy="214125"/>
            </a:xfrm>
            <a:custGeom>
              <a:avLst/>
              <a:gdLst/>
              <a:ahLst/>
              <a:cxnLst/>
              <a:rect l="l" t="t" r="r" b="b"/>
              <a:pathLst>
                <a:path w="9143" h="8565" extrusionOk="0">
                  <a:moveTo>
                    <a:pt x="8093" y="0"/>
                  </a:moveTo>
                  <a:lnTo>
                    <a:pt x="4561" y="599"/>
                  </a:lnTo>
                  <a:lnTo>
                    <a:pt x="3351" y="4614"/>
                  </a:lnTo>
                  <a:lnTo>
                    <a:pt x="739" y="4903"/>
                  </a:lnTo>
                  <a:lnTo>
                    <a:pt x="739" y="4903"/>
                  </a:lnTo>
                  <a:lnTo>
                    <a:pt x="1146" y="2880"/>
                  </a:lnTo>
                  <a:lnTo>
                    <a:pt x="0" y="2366"/>
                  </a:lnTo>
                  <a:lnTo>
                    <a:pt x="0" y="7108"/>
                  </a:lnTo>
                  <a:lnTo>
                    <a:pt x="2827" y="8564"/>
                  </a:lnTo>
                  <a:lnTo>
                    <a:pt x="6284" y="6626"/>
                  </a:lnTo>
                  <a:lnTo>
                    <a:pt x="8382" y="5449"/>
                  </a:lnTo>
                  <a:lnTo>
                    <a:pt x="9142" y="4143"/>
                  </a:lnTo>
                  <a:lnTo>
                    <a:pt x="5835" y="3222"/>
                  </a:lnTo>
                  <a:lnTo>
                    <a:pt x="8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37;p43">
              <a:extLst>
                <a:ext uri="{FF2B5EF4-FFF2-40B4-BE49-F238E27FC236}">
                  <a16:creationId xmlns:a16="http://schemas.microsoft.com/office/drawing/2014/main" id="{EA3765BC-387A-4E77-9F70-96D3DE503399}"/>
                </a:ext>
              </a:extLst>
            </p:cNvPr>
            <p:cNvSpPr/>
            <p:nvPr/>
          </p:nvSpPr>
          <p:spPr>
            <a:xfrm>
              <a:off x="3805575" y="2190425"/>
              <a:ext cx="709775" cy="1505150"/>
            </a:xfrm>
            <a:custGeom>
              <a:avLst/>
              <a:gdLst/>
              <a:ahLst/>
              <a:cxnLst/>
              <a:rect l="l" t="t" r="r" b="b"/>
              <a:pathLst>
                <a:path w="28391" h="60206" extrusionOk="0">
                  <a:moveTo>
                    <a:pt x="7109" y="1"/>
                  </a:moveTo>
                  <a:cubicBezTo>
                    <a:pt x="7109" y="1"/>
                    <a:pt x="2131" y="1328"/>
                    <a:pt x="2077" y="1478"/>
                  </a:cubicBezTo>
                  <a:cubicBezTo>
                    <a:pt x="2045" y="1564"/>
                    <a:pt x="953" y="3341"/>
                    <a:pt x="0" y="4882"/>
                  </a:cubicBezTo>
                  <a:lnTo>
                    <a:pt x="0" y="7762"/>
                  </a:lnTo>
                  <a:lnTo>
                    <a:pt x="1146" y="8276"/>
                  </a:lnTo>
                  <a:lnTo>
                    <a:pt x="739" y="10299"/>
                  </a:lnTo>
                  <a:lnTo>
                    <a:pt x="739" y="10299"/>
                  </a:lnTo>
                  <a:lnTo>
                    <a:pt x="3351" y="10010"/>
                  </a:lnTo>
                  <a:lnTo>
                    <a:pt x="4561" y="5995"/>
                  </a:lnTo>
                  <a:lnTo>
                    <a:pt x="8093" y="5396"/>
                  </a:lnTo>
                  <a:lnTo>
                    <a:pt x="5835" y="8618"/>
                  </a:lnTo>
                  <a:lnTo>
                    <a:pt x="9142" y="9539"/>
                  </a:lnTo>
                  <a:lnTo>
                    <a:pt x="8382" y="10845"/>
                  </a:lnTo>
                  <a:lnTo>
                    <a:pt x="6284" y="12022"/>
                  </a:lnTo>
                  <a:lnTo>
                    <a:pt x="2827" y="13960"/>
                  </a:lnTo>
                  <a:lnTo>
                    <a:pt x="0" y="12504"/>
                  </a:lnTo>
                  <a:lnTo>
                    <a:pt x="0" y="19548"/>
                  </a:lnTo>
                  <a:lnTo>
                    <a:pt x="2334" y="21443"/>
                  </a:lnTo>
                  <a:lnTo>
                    <a:pt x="3983" y="22781"/>
                  </a:lnTo>
                  <a:lnTo>
                    <a:pt x="11455" y="22160"/>
                  </a:lnTo>
                  <a:lnTo>
                    <a:pt x="11680" y="22438"/>
                  </a:lnTo>
                  <a:lnTo>
                    <a:pt x="14463" y="25907"/>
                  </a:lnTo>
                  <a:lnTo>
                    <a:pt x="9892" y="24451"/>
                  </a:lnTo>
                  <a:lnTo>
                    <a:pt x="9314" y="24269"/>
                  </a:lnTo>
                  <a:lnTo>
                    <a:pt x="8158" y="25232"/>
                  </a:lnTo>
                  <a:lnTo>
                    <a:pt x="8789" y="25703"/>
                  </a:lnTo>
                  <a:lnTo>
                    <a:pt x="11808" y="27973"/>
                  </a:lnTo>
                  <a:lnTo>
                    <a:pt x="11284" y="29932"/>
                  </a:lnTo>
                  <a:lnTo>
                    <a:pt x="11219" y="30167"/>
                  </a:lnTo>
                  <a:lnTo>
                    <a:pt x="6884" y="29097"/>
                  </a:lnTo>
                  <a:lnTo>
                    <a:pt x="6252" y="28647"/>
                  </a:lnTo>
                  <a:lnTo>
                    <a:pt x="6209" y="28615"/>
                  </a:lnTo>
                  <a:lnTo>
                    <a:pt x="6166" y="28594"/>
                  </a:lnTo>
                  <a:lnTo>
                    <a:pt x="0" y="24215"/>
                  </a:lnTo>
                  <a:lnTo>
                    <a:pt x="0" y="40198"/>
                  </a:lnTo>
                  <a:lnTo>
                    <a:pt x="1392" y="45326"/>
                  </a:lnTo>
                  <a:lnTo>
                    <a:pt x="2570" y="49501"/>
                  </a:lnTo>
                  <a:lnTo>
                    <a:pt x="5567" y="60206"/>
                  </a:lnTo>
                  <a:lnTo>
                    <a:pt x="10299" y="55378"/>
                  </a:lnTo>
                  <a:lnTo>
                    <a:pt x="11134" y="54511"/>
                  </a:lnTo>
                  <a:lnTo>
                    <a:pt x="13596" y="51995"/>
                  </a:lnTo>
                  <a:lnTo>
                    <a:pt x="18392" y="44277"/>
                  </a:lnTo>
                  <a:lnTo>
                    <a:pt x="12675" y="40027"/>
                  </a:lnTo>
                  <a:lnTo>
                    <a:pt x="12204" y="33036"/>
                  </a:lnTo>
                  <a:lnTo>
                    <a:pt x="17000" y="39363"/>
                  </a:lnTo>
                  <a:lnTo>
                    <a:pt x="17771" y="35210"/>
                  </a:lnTo>
                  <a:lnTo>
                    <a:pt x="22106" y="38550"/>
                  </a:lnTo>
                  <a:lnTo>
                    <a:pt x="26110" y="41643"/>
                  </a:lnTo>
                  <a:lnTo>
                    <a:pt x="27502" y="45551"/>
                  </a:lnTo>
                  <a:lnTo>
                    <a:pt x="28390" y="45508"/>
                  </a:lnTo>
                  <a:lnTo>
                    <a:pt x="28390" y="12354"/>
                  </a:lnTo>
                  <a:lnTo>
                    <a:pt x="27330" y="10567"/>
                  </a:lnTo>
                  <a:lnTo>
                    <a:pt x="27298" y="10096"/>
                  </a:lnTo>
                  <a:lnTo>
                    <a:pt x="27041" y="5118"/>
                  </a:lnTo>
                  <a:lnTo>
                    <a:pt x="24836" y="6574"/>
                  </a:lnTo>
                  <a:lnTo>
                    <a:pt x="24601" y="9132"/>
                  </a:lnTo>
                  <a:lnTo>
                    <a:pt x="21710" y="6884"/>
                  </a:lnTo>
                  <a:lnTo>
                    <a:pt x="19291" y="7344"/>
                  </a:lnTo>
                  <a:lnTo>
                    <a:pt x="15159" y="8126"/>
                  </a:lnTo>
                  <a:lnTo>
                    <a:pt x="13724" y="8961"/>
                  </a:lnTo>
                  <a:lnTo>
                    <a:pt x="12386" y="9742"/>
                  </a:lnTo>
                  <a:lnTo>
                    <a:pt x="10930" y="7516"/>
                  </a:lnTo>
                  <a:lnTo>
                    <a:pt x="12129" y="6520"/>
                  </a:lnTo>
                  <a:lnTo>
                    <a:pt x="12557" y="6167"/>
                  </a:lnTo>
                  <a:lnTo>
                    <a:pt x="10994" y="2495"/>
                  </a:lnTo>
                  <a:lnTo>
                    <a:pt x="9185" y="1339"/>
                  </a:lnTo>
                  <a:lnTo>
                    <a:pt x="8982" y="1210"/>
                  </a:lnTo>
                  <a:lnTo>
                    <a:pt x="7933" y="536"/>
                  </a:lnTo>
                  <a:lnTo>
                    <a:pt x="7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38;p43">
              <a:extLst>
                <a:ext uri="{FF2B5EF4-FFF2-40B4-BE49-F238E27FC236}">
                  <a16:creationId xmlns:a16="http://schemas.microsoft.com/office/drawing/2014/main" id="{B3933616-E401-423C-AE75-4AA8D9F722EC}"/>
                </a:ext>
              </a:extLst>
            </p:cNvPr>
            <p:cNvSpPr/>
            <p:nvPr/>
          </p:nvSpPr>
          <p:spPr>
            <a:xfrm>
              <a:off x="4241800" y="3471300"/>
              <a:ext cx="78175" cy="147200"/>
            </a:xfrm>
            <a:custGeom>
              <a:avLst/>
              <a:gdLst/>
              <a:ahLst/>
              <a:cxnLst/>
              <a:rect l="l" t="t" r="r" b="b"/>
              <a:pathLst>
                <a:path w="3127" h="5888" extrusionOk="0">
                  <a:moveTo>
                    <a:pt x="2634" y="0"/>
                  </a:moveTo>
                  <a:lnTo>
                    <a:pt x="1831" y="1017"/>
                  </a:lnTo>
                  <a:lnTo>
                    <a:pt x="375" y="1103"/>
                  </a:lnTo>
                  <a:lnTo>
                    <a:pt x="290" y="2633"/>
                  </a:lnTo>
                  <a:lnTo>
                    <a:pt x="1" y="4079"/>
                  </a:lnTo>
                  <a:lnTo>
                    <a:pt x="1071" y="5888"/>
                  </a:lnTo>
                  <a:lnTo>
                    <a:pt x="2666" y="3661"/>
                  </a:lnTo>
                  <a:lnTo>
                    <a:pt x="2698" y="1873"/>
                  </a:lnTo>
                  <a:lnTo>
                    <a:pt x="3126" y="2205"/>
                  </a:lnTo>
                  <a:lnTo>
                    <a:pt x="2987" y="375"/>
                  </a:lnTo>
                  <a:lnTo>
                    <a:pt x="2634" y="0"/>
                  </a:lnTo>
                  <a:close/>
                </a:path>
              </a:pathLst>
            </a:custGeom>
            <a:solidFill>
              <a:srgbClr val="6B7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39;p43">
              <a:extLst>
                <a:ext uri="{FF2B5EF4-FFF2-40B4-BE49-F238E27FC236}">
                  <a16:creationId xmlns:a16="http://schemas.microsoft.com/office/drawing/2014/main" id="{B8B7691B-9201-4501-92DE-24B4A77EFD1B}"/>
                </a:ext>
              </a:extLst>
            </p:cNvPr>
            <p:cNvSpPr/>
            <p:nvPr/>
          </p:nvSpPr>
          <p:spPr>
            <a:xfrm>
              <a:off x="2385825" y="2683925"/>
              <a:ext cx="710025" cy="1592950"/>
            </a:xfrm>
            <a:custGeom>
              <a:avLst/>
              <a:gdLst/>
              <a:ahLst/>
              <a:cxnLst/>
              <a:rect l="l" t="t" r="r" b="b"/>
              <a:pathLst>
                <a:path w="28401" h="63718" extrusionOk="0">
                  <a:moveTo>
                    <a:pt x="0" y="1"/>
                  </a:moveTo>
                  <a:lnTo>
                    <a:pt x="0" y="51567"/>
                  </a:lnTo>
                  <a:lnTo>
                    <a:pt x="28401" y="63717"/>
                  </a:lnTo>
                  <a:lnTo>
                    <a:pt x="28401" y="49897"/>
                  </a:lnTo>
                  <a:cubicBezTo>
                    <a:pt x="27694" y="49983"/>
                    <a:pt x="26656" y="50111"/>
                    <a:pt x="26602" y="50165"/>
                  </a:cubicBezTo>
                  <a:cubicBezTo>
                    <a:pt x="26527" y="50250"/>
                    <a:pt x="24943" y="51738"/>
                    <a:pt x="24943" y="51738"/>
                  </a:cubicBezTo>
                  <a:lnTo>
                    <a:pt x="23862" y="53804"/>
                  </a:lnTo>
                  <a:lnTo>
                    <a:pt x="23626" y="54265"/>
                  </a:lnTo>
                  <a:lnTo>
                    <a:pt x="24172" y="57969"/>
                  </a:lnTo>
                  <a:lnTo>
                    <a:pt x="23433" y="57658"/>
                  </a:lnTo>
                  <a:lnTo>
                    <a:pt x="22042" y="55903"/>
                  </a:lnTo>
                  <a:lnTo>
                    <a:pt x="21935" y="54928"/>
                  </a:lnTo>
                  <a:lnTo>
                    <a:pt x="21667" y="52691"/>
                  </a:lnTo>
                  <a:lnTo>
                    <a:pt x="21507" y="51267"/>
                  </a:lnTo>
                  <a:lnTo>
                    <a:pt x="21592" y="50571"/>
                  </a:lnTo>
                  <a:lnTo>
                    <a:pt x="22202" y="45776"/>
                  </a:lnTo>
                  <a:lnTo>
                    <a:pt x="22202" y="42072"/>
                  </a:lnTo>
                  <a:lnTo>
                    <a:pt x="22352" y="41451"/>
                  </a:lnTo>
                  <a:lnTo>
                    <a:pt x="23284" y="37747"/>
                  </a:lnTo>
                  <a:lnTo>
                    <a:pt x="23251" y="37715"/>
                  </a:lnTo>
                  <a:lnTo>
                    <a:pt x="20575" y="35424"/>
                  </a:lnTo>
                  <a:lnTo>
                    <a:pt x="18830" y="30767"/>
                  </a:lnTo>
                  <a:lnTo>
                    <a:pt x="17717" y="27791"/>
                  </a:lnTo>
                  <a:lnTo>
                    <a:pt x="19569" y="26003"/>
                  </a:lnTo>
                  <a:lnTo>
                    <a:pt x="12557" y="20265"/>
                  </a:lnTo>
                  <a:lnTo>
                    <a:pt x="8992" y="17343"/>
                  </a:lnTo>
                  <a:lnTo>
                    <a:pt x="8596" y="16380"/>
                  </a:lnTo>
                  <a:lnTo>
                    <a:pt x="6370" y="10888"/>
                  </a:lnTo>
                  <a:lnTo>
                    <a:pt x="4443" y="11841"/>
                  </a:lnTo>
                  <a:lnTo>
                    <a:pt x="2890" y="7088"/>
                  </a:lnTo>
                  <a:lnTo>
                    <a:pt x="600" y="1467"/>
                  </a:lnTo>
                  <a:lnTo>
                    <a:pt x="0" y="1"/>
                  </a:lnTo>
                  <a:close/>
                </a:path>
              </a:pathLst>
            </a:custGeom>
            <a:solidFill>
              <a:srgbClr val="5B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0;p43">
              <a:extLst>
                <a:ext uri="{FF2B5EF4-FFF2-40B4-BE49-F238E27FC236}">
                  <a16:creationId xmlns:a16="http://schemas.microsoft.com/office/drawing/2014/main" id="{19CCD74B-2D2D-443C-8FC2-C8FF4C793CA2}"/>
                </a:ext>
              </a:extLst>
            </p:cNvPr>
            <p:cNvSpPr/>
            <p:nvPr/>
          </p:nvSpPr>
          <p:spPr>
            <a:xfrm>
              <a:off x="2385825" y="1285850"/>
              <a:ext cx="710025" cy="1500875"/>
            </a:xfrm>
            <a:custGeom>
              <a:avLst/>
              <a:gdLst/>
              <a:ahLst/>
              <a:cxnLst/>
              <a:rect l="l" t="t" r="r" b="b"/>
              <a:pathLst>
                <a:path w="28401" h="60035" extrusionOk="0">
                  <a:moveTo>
                    <a:pt x="0" y="1"/>
                  </a:moveTo>
                  <a:lnTo>
                    <a:pt x="0" y="34064"/>
                  </a:lnTo>
                  <a:lnTo>
                    <a:pt x="1424" y="34813"/>
                  </a:lnTo>
                  <a:lnTo>
                    <a:pt x="3372" y="37265"/>
                  </a:lnTo>
                  <a:lnTo>
                    <a:pt x="3747" y="37736"/>
                  </a:lnTo>
                  <a:cubicBezTo>
                    <a:pt x="3747" y="37736"/>
                    <a:pt x="4508" y="37770"/>
                    <a:pt x="5219" y="37770"/>
                  </a:cubicBezTo>
                  <a:cubicBezTo>
                    <a:pt x="5307" y="37770"/>
                    <a:pt x="5395" y="37769"/>
                    <a:pt x="5481" y="37768"/>
                  </a:cubicBezTo>
                  <a:cubicBezTo>
                    <a:pt x="5909" y="37768"/>
                    <a:pt x="6284" y="37747"/>
                    <a:pt x="6370" y="37704"/>
                  </a:cubicBezTo>
                  <a:lnTo>
                    <a:pt x="6391" y="37693"/>
                  </a:lnTo>
                  <a:cubicBezTo>
                    <a:pt x="6400" y="37691"/>
                    <a:pt x="6411" y="37690"/>
                    <a:pt x="6423" y="37690"/>
                  </a:cubicBezTo>
                  <a:cubicBezTo>
                    <a:pt x="6482" y="37690"/>
                    <a:pt x="6574" y="37711"/>
                    <a:pt x="6680" y="37747"/>
                  </a:cubicBezTo>
                  <a:cubicBezTo>
                    <a:pt x="7322" y="37961"/>
                    <a:pt x="8682" y="38689"/>
                    <a:pt x="8682" y="38689"/>
                  </a:cubicBezTo>
                  <a:lnTo>
                    <a:pt x="13242" y="35777"/>
                  </a:lnTo>
                  <a:cubicBezTo>
                    <a:pt x="13242" y="35777"/>
                    <a:pt x="14088" y="39963"/>
                    <a:pt x="14323" y="40369"/>
                  </a:cubicBezTo>
                  <a:cubicBezTo>
                    <a:pt x="14559" y="40776"/>
                    <a:pt x="15940" y="43303"/>
                    <a:pt x="15940" y="43303"/>
                  </a:cubicBezTo>
                  <a:lnTo>
                    <a:pt x="17299" y="41761"/>
                  </a:lnTo>
                  <a:lnTo>
                    <a:pt x="18531" y="44330"/>
                  </a:lnTo>
                  <a:lnTo>
                    <a:pt x="15597" y="45583"/>
                  </a:lnTo>
                  <a:lnTo>
                    <a:pt x="14484" y="46279"/>
                  </a:lnTo>
                  <a:lnTo>
                    <a:pt x="12504" y="47510"/>
                  </a:lnTo>
                  <a:lnTo>
                    <a:pt x="13007" y="51428"/>
                  </a:lnTo>
                  <a:lnTo>
                    <a:pt x="13863" y="51374"/>
                  </a:lnTo>
                  <a:cubicBezTo>
                    <a:pt x="13863" y="51374"/>
                    <a:pt x="16058" y="53526"/>
                    <a:pt x="17043" y="54511"/>
                  </a:cubicBezTo>
                  <a:cubicBezTo>
                    <a:pt x="17278" y="54746"/>
                    <a:pt x="17439" y="54907"/>
                    <a:pt x="17492" y="54971"/>
                  </a:cubicBezTo>
                  <a:cubicBezTo>
                    <a:pt x="17760" y="55281"/>
                    <a:pt x="18027" y="55934"/>
                    <a:pt x="18027" y="55934"/>
                  </a:cubicBezTo>
                  <a:lnTo>
                    <a:pt x="19376" y="57208"/>
                  </a:lnTo>
                  <a:lnTo>
                    <a:pt x="19109" y="55860"/>
                  </a:lnTo>
                  <a:lnTo>
                    <a:pt x="19997" y="55421"/>
                  </a:lnTo>
                  <a:lnTo>
                    <a:pt x="19751" y="54885"/>
                  </a:lnTo>
                  <a:lnTo>
                    <a:pt x="19076" y="53365"/>
                  </a:lnTo>
                  <a:cubicBezTo>
                    <a:pt x="19076" y="53365"/>
                    <a:pt x="19248" y="52359"/>
                    <a:pt x="19430" y="51374"/>
                  </a:cubicBezTo>
                  <a:cubicBezTo>
                    <a:pt x="19590" y="50486"/>
                    <a:pt x="19751" y="49619"/>
                    <a:pt x="19772" y="49576"/>
                  </a:cubicBezTo>
                  <a:cubicBezTo>
                    <a:pt x="19773" y="49574"/>
                    <a:pt x="19775" y="49573"/>
                    <a:pt x="19778" y="49573"/>
                  </a:cubicBezTo>
                  <a:cubicBezTo>
                    <a:pt x="19897" y="49573"/>
                    <a:pt x="21770" y="51241"/>
                    <a:pt x="22459" y="51941"/>
                  </a:cubicBezTo>
                  <a:cubicBezTo>
                    <a:pt x="22588" y="52070"/>
                    <a:pt x="22673" y="52166"/>
                    <a:pt x="22705" y="52220"/>
                  </a:cubicBezTo>
                  <a:cubicBezTo>
                    <a:pt x="22813" y="52402"/>
                    <a:pt x="22920" y="53355"/>
                    <a:pt x="22984" y="54083"/>
                  </a:cubicBezTo>
                  <a:cubicBezTo>
                    <a:pt x="23027" y="54586"/>
                    <a:pt x="23048" y="54992"/>
                    <a:pt x="23048" y="54992"/>
                  </a:cubicBezTo>
                  <a:lnTo>
                    <a:pt x="23251" y="55196"/>
                  </a:lnTo>
                  <a:lnTo>
                    <a:pt x="23391" y="55335"/>
                  </a:lnTo>
                  <a:lnTo>
                    <a:pt x="24204" y="56181"/>
                  </a:lnTo>
                  <a:lnTo>
                    <a:pt x="25082" y="54789"/>
                  </a:lnTo>
                  <a:lnTo>
                    <a:pt x="25478" y="54136"/>
                  </a:lnTo>
                  <a:lnTo>
                    <a:pt x="25681" y="54586"/>
                  </a:lnTo>
                  <a:lnTo>
                    <a:pt x="27180" y="57915"/>
                  </a:lnTo>
                  <a:lnTo>
                    <a:pt x="28401" y="60035"/>
                  </a:lnTo>
                  <a:lnTo>
                    <a:pt x="28401" y="38260"/>
                  </a:lnTo>
                  <a:lnTo>
                    <a:pt x="27994" y="36601"/>
                  </a:lnTo>
                  <a:lnTo>
                    <a:pt x="24675" y="35028"/>
                  </a:lnTo>
                  <a:lnTo>
                    <a:pt x="23358" y="33614"/>
                  </a:lnTo>
                  <a:lnTo>
                    <a:pt x="25596" y="32640"/>
                  </a:lnTo>
                  <a:lnTo>
                    <a:pt x="23744" y="32009"/>
                  </a:lnTo>
                  <a:lnTo>
                    <a:pt x="21892" y="29589"/>
                  </a:lnTo>
                  <a:lnTo>
                    <a:pt x="24354" y="28829"/>
                  </a:lnTo>
                  <a:lnTo>
                    <a:pt x="25136" y="28583"/>
                  </a:lnTo>
                  <a:lnTo>
                    <a:pt x="24397" y="26613"/>
                  </a:lnTo>
                  <a:lnTo>
                    <a:pt x="27748" y="22599"/>
                  </a:lnTo>
                  <a:lnTo>
                    <a:pt x="28112" y="22171"/>
                  </a:lnTo>
                  <a:lnTo>
                    <a:pt x="28401" y="22224"/>
                  </a:lnTo>
                  <a:lnTo>
                    <a:pt x="28401" y="12140"/>
                  </a:lnTo>
                  <a:lnTo>
                    <a:pt x="0" y="1"/>
                  </a:lnTo>
                  <a:close/>
                </a:path>
              </a:pathLst>
            </a:custGeom>
            <a:solidFill>
              <a:srgbClr val="5B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41;p43">
              <a:extLst>
                <a:ext uri="{FF2B5EF4-FFF2-40B4-BE49-F238E27FC236}">
                  <a16:creationId xmlns:a16="http://schemas.microsoft.com/office/drawing/2014/main" id="{4B4BE137-4E59-4181-9CE8-225B47A6CDDA}"/>
                </a:ext>
              </a:extLst>
            </p:cNvPr>
            <p:cNvSpPr/>
            <p:nvPr/>
          </p:nvSpPr>
          <p:spPr>
            <a:xfrm>
              <a:off x="2671375" y="2838350"/>
              <a:ext cx="424475" cy="577300"/>
            </a:xfrm>
            <a:custGeom>
              <a:avLst/>
              <a:gdLst/>
              <a:ahLst/>
              <a:cxnLst/>
              <a:rect l="l" t="t" r="r" b="b"/>
              <a:pathLst>
                <a:path w="16979" h="23092" extrusionOk="0">
                  <a:moveTo>
                    <a:pt x="16336" y="1"/>
                  </a:moveTo>
                  <a:lnTo>
                    <a:pt x="13210" y="407"/>
                  </a:lnTo>
                  <a:lnTo>
                    <a:pt x="14142" y="2773"/>
                  </a:lnTo>
                  <a:cubicBezTo>
                    <a:pt x="14142" y="2773"/>
                    <a:pt x="12975" y="3223"/>
                    <a:pt x="11969" y="3608"/>
                  </a:cubicBezTo>
                  <a:cubicBezTo>
                    <a:pt x="11294" y="3865"/>
                    <a:pt x="10684" y="4101"/>
                    <a:pt x="10545" y="4133"/>
                  </a:cubicBezTo>
                  <a:cubicBezTo>
                    <a:pt x="10202" y="4208"/>
                    <a:pt x="7654" y="6595"/>
                    <a:pt x="7654" y="6595"/>
                  </a:cubicBezTo>
                  <a:lnTo>
                    <a:pt x="7654" y="8490"/>
                  </a:lnTo>
                  <a:lnTo>
                    <a:pt x="7654" y="10534"/>
                  </a:lnTo>
                  <a:lnTo>
                    <a:pt x="4636" y="7398"/>
                  </a:lnTo>
                  <a:lnTo>
                    <a:pt x="236" y="5856"/>
                  </a:lnTo>
                  <a:cubicBezTo>
                    <a:pt x="236" y="5856"/>
                    <a:pt x="0" y="9239"/>
                    <a:pt x="236" y="9796"/>
                  </a:cubicBezTo>
                  <a:cubicBezTo>
                    <a:pt x="471" y="10363"/>
                    <a:pt x="2784" y="12857"/>
                    <a:pt x="3362" y="13564"/>
                  </a:cubicBezTo>
                  <a:cubicBezTo>
                    <a:pt x="3415" y="13628"/>
                    <a:pt x="3522" y="13746"/>
                    <a:pt x="3672" y="13896"/>
                  </a:cubicBezTo>
                  <a:cubicBezTo>
                    <a:pt x="4614" y="14849"/>
                    <a:pt x="7205" y="17279"/>
                    <a:pt x="9025" y="18981"/>
                  </a:cubicBezTo>
                  <a:lnTo>
                    <a:pt x="9624" y="18403"/>
                  </a:lnTo>
                  <a:lnTo>
                    <a:pt x="9913" y="18510"/>
                  </a:lnTo>
                  <a:lnTo>
                    <a:pt x="13831" y="19816"/>
                  </a:lnTo>
                  <a:lnTo>
                    <a:pt x="16979" y="23091"/>
                  </a:lnTo>
                  <a:lnTo>
                    <a:pt x="16979" y="1606"/>
                  </a:lnTo>
                  <a:lnTo>
                    <a:pt x="163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42;p43">
              <a:extLst>
                <a:ext uri="{FF2B5EF4-FFF2-40B4-BE49-F238E27FC236}">
                  <a16:creationId xmlns:a16="http://schemas.microsoft.com/office/drawing/2014/main" id="{36051723-D322-4840-AFE6-635F15489291}"/>
                </a:ext>
              </a:extLst>
            </p:cNvPr>
            <p:cNvSpPr/>
            <p:nvPr/>
          </p:nvSpPr>
          <p:spPr>
            <a:xfrm>
              <a:off x="2933100" y="1840100"/>
              <a:ext cx="162750" cy="402275"/>
            </a:xfrm>
            <a:custGeom>
              <a:avLst/>
              <a:gdLst/>
              <a:ahLst/>
              <a:cxnLst/>
              <a:rect l="l" t="t" r="r" b="b"/>
              <a:pathLst>
                <a:path w="6510" h="16091" extrusionOk="0">
                  <a:moveTo>
                    <a:pt x="6221" y="1"/>
                  </a:moveTo>
                  <a:lnTo>
                    <a:pt x="5857" y="429"/>
                  </a:lnTo>
                  <a:lnTo>
                    <a:pt x="2506" y="4443"/>
                  </a:lnTo>
                  <a:lnTo>
                    <a:pt x="3245" y="6413"/>
                  </a:lnTo>
                  <a:lnTo>
                    <a:pt x="2463" y="6659"/>
                  </a:lnTo>
                  <a:lnTo>
                    <a:pt x="1" y="7419"/>
                  </a:lnTo>
                  <a:lnTo>
                    <a:pt x="1853" y="9839"/>
                  </a:lnTo>
                  <a:lnTo>
                    <a:pt x="3705" y="10470"/>
                  </a:lnTo>
                  <a:lnTo>
                    <a:pt x="1467" y="11444"/>
                  </a:lnTo>
                  <a:lnTo>
                    <a:pt x="2784" y="12858"/>
                  </a:lnTo>
                  <a:lnTo>
                    <a:pt x="6103" y="14431"/>
                  </a:lnTo>
                  <a:lnTo>
                    <a:pt x="6510" y="16090"/>
                  </a:lnTo>
                  <a:lnTo>
                    <a:pt x="6510" y="54"/>
                  </a:lnTo>
                  <a:lnTo>
                    <a:pt x="6221" y="1"/>
                  </a:lnTo>
                  <a:close/>
                </a:path>
              </a:pathLst>
            </a:custGeom>
            <a:solidFill>
              <a:srgbClr val="6B7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43;p43">
              <a:extLst>
                <a:ext uri="{FF2B5EF4-FFF2-40B4-BE49-F238E27FC236}">
                  <a16:creationId xmlns:a16="http://schemas.microsoft.com/office/drawing/2014/main" id="{4BCE8E48-E39A-4372-902D-B7A8093908DA}"/>
                </a:ext>
              </a:extLst>
            </p:cNvPr>
            <p:cNvSpPr/>
            <p:nvPr/>
          </p:nvSpPr>
          <p:spPr>
            <a:xfrm>
              <a:off x="2385825" y="2137450"/>
              <a:ext cx="710025" cy="1995700"/>
            </a:xfrm>
            <a:custGeom>
              <a:avLst/>
              <a:gdLst/>
              <a:ahLst/>
              <a:cxnLst/>
              <a:rect l="l" t="t" r="r" b="b"/>
              <a:pathLst>
                <a:path w="28401" h="79828" extrusionOk="0">
                  <a:moveTo>
                    <a:pt x="0" y="0"/>
                  </a:moveTo>
                  <a:lnTo>
                    <a:pt x="0" y="21860"/>
                  </a:lnTo>
                  <a:lnTo>
                    <a:pt x="600" y="23326"/>
                  </a:lnTo>
                  <a:lnTo>
                    <a:pt x="2890" y="28947"/>
                  </a:lnTo>
                  <a:lnTo>
                    <a:pt x="4443" y="33700"/>
                  </a:lnTo>
                  <a:lnTo>
                    <a:pt x="6370" y="32747"/>
                  </a:lnTo>
                  <a:lnTo>
                    <a:pt x="8596" y="38239"/>
                  </a:lnTo>
                  <a:lnTo>
                    <a:pt x="8992" y="39202"/>
                  </a:lnTo>
                  <a:lnTo>
                    <a:pt x="12557" y="42124"/>
                  </a:lnTo>
                  <a:lnTo>
                    <a:pt x="19569" y="47862"/>
                  </a:lnTo>
                  <a:lnTo>
                    <a:pt x="17717" y="49650"/>
                  </a:lnTo>
                  <a:lnTo>
                    <a:pt x="18830" y="52626"/>
                  </a:lnTo>
                  <a:lnTo>
                    <a:pt x="20575" y="57283"/>
                  </a:lnTo>
                  <a:lnTo>
                    <a:pt x="23251" y="59574"/>
                  </a:lnTo>
                  <a:lnTo>
                    <a:pt x="23284" y="59606"/>
                  </a:lnTo>
                  <a:lnTo>
                    <a:pt x="22352" y="63310"/>
                  </a:lnTo>
                  <a:lnTo>
                    <a:pt x="22202" y="63931"/>
                  </a:lnTo>
                  <a:lnTo>
                    <a:pt x="22202" y="67635"/>
                  </a:lnTo>
                  <a:lnTo>
                    <a:pt x="21592" y="72430"/>
                  </a:lnTo>
                  <a:lnTo>
                    <a:pt x="21507" y="73126"/>
                  </a:lnTo>
                  <a:lnTo>
                    <a:pt x="21667" y="74550"/>
                  </a:lnTo>
                  <a:lnTo>
                    <a:pt x="21935" y="76787"/>
                  </a:lnTo>
                  <a:lnTo>
                    <a:pt x="22042" y="77762"/>
                  </a:lnTo>
                  <a:lnTo>
                    <a:pt x="23433" y="79517"/>
                  </a:lnTo>
                  <a:lnTo>
                    <a:pt x="24172" y="79828"/>
                  </a:lnTo>
                  <a:lnTo>
                    <a:pt x="23626" y="76124"/>
                  </a:lnTo>
                  <a:lnTo>
                    <a:pt x="23862" y="75663"/>
                  </a:lnTo>
                  <a:lnTo>
                    <a:pt x="24943" y="73597"/>
                  </a:lnTo>
                  <a:cubicBezTo>
                    <a:pt x="24943" y="73597"/>
                    <a:pt x="26527" y="72109"/>
                    <a:pt x="26602" y="72024"/>
                  </a:cubicBezTo>
                  <a:cubicBezTo>
                    <a:pt x="26656" y="71970"/>
                    <a:pt x="27694" y="71842"/>
                    <a:pt x="28401" y="71756"/>
                  </a:cubicBezTo>
                  <a:lnTo>
                    <a:pt x="28401" y="51127"/>
                  </a:lnTo>
                  <a:lnTo>
                    <a:pt x="25253" y="47852"/>
                  </a:lnTo>
                  <a:lnTo>
                    <a:pt x="21335" y="46546"/>
                  </a:lnTo>
                  <a:lnTo>
                    <a:pt x="21046" y="46439"/>
                  </a:lnTo>
                  <a:lnTo>
                    <a:pt x="20447" y="47017"/>
                  </a:lnTo>
                  <a:cubicBezTo>
                    <a:pt x="18627" y="45315"/>
                    <a:pt x="16036" y="42885"/>
                    <a:pt x="15094" y="41932"/>
                  </a:cubicBezTo>
                  <a:cubicBezTo>
                    <a:pt x="14944" y="41782"/>
                    <a:pt x="14837" y="41664"/>
                    <a:pt x="14784" y="41600"/>
                  </a:cubicBezTo>
                  <a:cubicBezTo>
                    <a:pt x="14206" y="40893"/>
                    <a:pt x="11893" y="38399"/>
                    <a:pt x="11658" y="37832"/>
                  </a:cubicBezTo>
                  <a:cubicBezTo>
                    <a:pt x="11422" y="37275"/>
                    <a:pt x="11658" y="33892"/>
                    <a:pt x="11658" y="33892"/>
                  </a:cubicBezTo>
                  <a:lnTo>
                    <a:pt x="16058" y="35434"/>
                  </a:lnTo>
                  <a:lnTo>
                    <a:pt x="19076" y="38570"/>
                  </a:lnTo>
                  <a:lnTo>
                    <a:pt x="19076" y="36526"/>
                  </a:lnTo>
                  <a:lnTo>
                    <a:pt x="19076" y="34631"/>
                  </a:lnTo>
                  <a:cubicBezTo>
                    <a:pt x="19076" y="34631"/>
                    <a:pt x="21624" y="32244"/>
                    <a:pt x="21967" y="32169"/>
                  </a:cubicBezTo>
                  <a:cubicBezTo>
                    <a:pt x="22106" y="32137"/>
                    <a:pt x="22716" y="31901"/>
                    <a:pt x="23391" y="31644"/>
                  </a:cubicBezTo>
                  <a:cubicBezTo>
                    <a:pt x="24397" y="31259"/>
                    <a:pt x="25564" y="30809"/>
                    <a:pt x="25564" y="30809"/>
                  </a:cubicBezTo>
                  <a:lnTo>
                    <a:pt x="24632" y="28443"/>
                  </a:lnTo>
                  <a:lnTo>
                    <a:pt x="27758" y="28037"/>
                  </a:lnTo>
                  <a:lnTo>
                    <a:pt x="28401" y="29642"/>
                  </a:lnTo>
                  <a:lnTo>
                    <a:pt x="28401" y="25971"/>
                  </a:lnTo>
                  <a:lnTo>
                    <a:pt x="27180" y="23851"/>
                  </a:lnTo>
                  <a:lnTo>
                    <a:pt x="25681" y="20522"/>
                  </a:lnTo>
                  <a:lnTo>
                    <a:pt x="25478" y="20072"/>
                  </a:lnTo>
                  <a:lnTo>
                    <a:pt x="25082" y="20725"/>
                  </a:lnTo>
                  <a:lnTo>
                    <a:pt x="24204" y="22117"/>
                  </a:lnTo>
                  <a:lnTo>
                    <a:pt x="23391" y="21271"/>
                  </a:lnTo>
                  <a:lnTo>
                    <a:pt x="23251" y="21132"/>
                  </a:lnTo>
                  <a:lnTo>
                    <a:pt x="23048" y="20928"/>
                  </a:lnTo>
                  <a:cubicBezTo>
                    <a:pt x="23048" y="20928"/>
                    <a:pt x="23027" y="20522"/>
                    <a:pt x="22984" y="20019"/>
                  </a:cubicBezTo>
                  <a:cubicBezTo>
                    <a:pt x="22920" y="19291"/>
                    <a:pt x="22813" y="18338"/>
                    <a:pt x="22705" y="18156"/>
                  </a:cubicBezTo>
                  <a:cubicBezTo>
                    <a:pt x="22673" y="18102"/>
                    <a:pt x="22588" y="18006"/>
                    <a:pt x="22459" y="17877"/>
                  </a:cubicBezTo>
                  <a:cubicBezTo>
                    <a:pt x="21770" y="17177"/>
                    <a:pt x="19897" y="15509"/>
                    <a:pt x="19778" y="15509"/>
                  </a:cubicBezTo>
                  <a:cubicBezTo>
                    <a:pt x="19775" y="15509"/>
                    <a:pt x="19773" y="15510"/>
                    <a:pt x="19772" y="15512"/>
                  </a:cubicBezTo>
                  <a:cubicBezTo>
                    <a:pt x="19751" y="15555"/>
                    <a:pt x="19590" y="16422"/>
                    <a:pt x="19430" y="17310"/>
                  </a:cubicBezTo>
                  <a:cubicBezTo>
                    <a:pt x="19248" y="18295"/>
                    <a:pt x="19076" y="19301"/>
                    <a:pt x="19076" y="19301"/>
                  </a:cubicBezTo>
                  <a:lnTo>
                    <a:pt x="19751" y="20821"/>
                  </a:lnTo>
                  <a:lnTo>
                    <a:pt x="19997" y="21357"/>
                  </a:lnTo>
                  <a:lnTo>
                    <a:pt x="19109" y="21796"/>
                  </a:lnTo>
                  <a:lnTo>
                    <a:pt x="19376" y="23144"/>
                  </a:lnTo>
                  <a:lnTo>
                    <a:pt x="18027" y="21870"/>
                  </a:lnTo>
                  <a:cubicBezTo>
                    <a:pt x="18027" y="21870"/>
                    <a:pt x="17760" y="21217"/>
                    <a:pt x="17492" y="20907"/>
                  </a:cubicBezTo>
                  <a:cubicBezTo>
                    <a:pt x="17439" y="20843"/>
                    <a:pt x="17278" y="20682"/>
                    <a:pt x="17043" y="20447"/>
                  </a:cubicBezTo>
                  <a:cubicBezTo>
                    <a:pt x="16058" y="19462"/>
                    <a:pt x="13863" y="17310"/>
                    <a:pt x="13863" y="17310"/>
                  </a:cubicBezTo>
                  <a:lnTo>
                    <a:pt x="13007" y="17364"/>
                  </a:lnTo>
                  <a:lnTo>
                    <a:pt x="12504" y="13446"/>
                  </a:lnTo>
                  <a:lnTo>
                    <a:pt x="14484" y="12215"/>
                  </a:lnTo>
                  <a:lnTo>
                    <a:pt x="15597" y="11519"/>
                  </a:lnTo>
                  <a:lnTo>
                    <a:pt x="18531" y="10266"/>
                  </a:lnTo>
                  <a:lnTo>
                    <a:pt x="17299" y="7697"/>
                  </a:lnTo>
                  <a:lnTo>
                    <a:pt x="15940" y="9239"/>
                  </a:lnTo>
                  <a:cubicBezTo>
                    <a:pt x="15940" y="9239"/>
                    <a:pt x="14559" y="6712"/>
                    <a:pt x="14323" y="6305"/>
                  </a:cubicBezTo>
                  <a:cubicBezTo>
                    <a:pt x="14088" y="5899"/>
                    <a:pt x="13242" y="1713"/>
                    <a:pt x="13242" y="1713"/>
                  </a:cubicBezTo>
                  <a:lnTo>
                    <a:pt x="8682" y="4625"/>
                  </a:lnTo>
                  <a:cubicBezTo>
                    <a:pt x="8682" y="4625"/>
                    <a:pt x="7322" y="3897"/>
                    <a:pt x="6680" y="3683"/>
                  </a:cubicBezTo>
                  <a:cubicBezTo>
                    <a:pt x="6574" y="3647"/>
                    <a:pt x="6482" y="3626"/>
                    <a:pt x="6423" y="3626"/>
                  </a:cubicBezTo>
                  <a:cubicBezTo>
                    <a:pt x="6411" y="3626"/>
                    <a:pt x="6400" y="3627"/>
                    <a:pt x="6391" y="3629"/>
                  </a:cubicBezTo>
                  <a:lnTo>
                    <a:pt x="6370" y="3640"/>
                  </a:lnTo>
                  <a:cubicBezTo>
                    <a:pt x="6284" y="3683"/>
                    <a:pt x="5909" y="3704"/>
                    <a:pt x="5481" y="3704"/>
                  </a:cubicBezTo>
                  <a:cubicBezTo>
                    <a:pt x="5395" y="3705"/>
                    <a:pt x="5307" y="3706"/>
                    <a:pt x="5219" y="3706"/>
                  </a:cubicBezTo>
                  <a:cubicBezTo>
                    <a:pt x="4508" y="3706"/>
                    <a:pt x="3747" y="3672"/>
                    <a:pt x="3747" y="3672"/>
                  </a:cubicBezTo>
                  <a:lnTo>
                    <a:pt x="3372" y="3201"/>
                  </a:lnTo>
                  <a:lnTo>
                    <a:pt x="1424" y="749"/>
                  </a:lnTo>
                  <a:lnTo>
                    <a:pt x="0" y="0"/>
                  </a:lnTo>
                  <a:close/>
                </a:path>
              </a:pathLst>
            </a:custGeom>
            <a:solidFill>
              <a:srgbClr val="6B7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44;p43">
              <a:extLst>
                <a:ext uri="{FF2B5EF4-FFF2-40B4-BE49-F238E27FC236}">
                  <a16:creationId xmlns:a16="http://schemas.microsoft.com/office/drawing/2014/main" id="{18B5A78B-D77E-432C-A5D6-1C3A2B5E3358}"/>
                </a:ext>
              </a:extLst>
            </p:cNvPr>
            <p:cNvSpPr/>
            <p:nvPr/>
          </p:nvSpPr>
          <p:spPr>
            <a:xfrm>
              <a:off x="1708175" y="1285850"/>
              <a:ext cx="677675" cy="2954625"/>
            </a:xfrm>
            <a:custGeom>
              <a:avLst/>
              <a:gdLst/>
              <a:ahLst/>
              <a:cxnLst/>
              <a:rect l="l" t="t" r="r" b="b"/>
              <a:pathLst>
                <a:path w="27107" h="118185" extrusionOk="0">
                  <a:moveTo>
                    <a:pt x="27106" y="1"/>
                  </a:moveTo>
                  <a:lnTo>
                    <a:pt x="1" y="10695"/>
                  </a:lnTo>
                  <a:lnTo>
                    <a:pt x="1" y="118184"/>
                  </a:lnTo>
                  <a:lnTo>
                    <a:pt x="27106" y="107490"/>
                  </a:lnTo>
                  <a:lnTo>
                    <a:pt x="27106" y="55924"/>
                  </a:lnTo>
                  <a:lnTo>
                    <a:pt x="26988" y="55720"/>
                  </a:lnTo>
                  <a:lnTo>
                    <a:pt x="26988" y="55688"/>
                  </a:lnTo>
                  <a:lnTo>
                    <a:pt x="26678" y="52134"/>
                  </a:lnTo>
                  <a:lnTo>
                    <a:pt x="22118" y="49030"/>
                  </a:lnTo>
                  <a:lnTo>
                    <a:pt x="19420" y="47199"/>
                  </a:lnTo>
                  <a:lnTo>
                    <a:pt x="17504" y="46910"/>
                  </a:lnTo>
                  <a:lnTo>
                    <a:pt x="17022" y="46835"/>
                  </a:lnTo>
                  <a:lnTo>
                    <a:pt x="11776" y="51449"/>
                  </a:lnTo>
                  <a:lnTo>
                    <a:pt x="10631" y="49865"/>
                  </a:lnTo>
                  <a:lnTo>
                    <a:pt x="9304" y="48023"/>
                  </a:lnTo>
                  <a:lnTo>
                    <a:pt x="9421" y="46600"/>
                  </a:lnTo>
                  <a:lnTo>
                    <a:pt x="9518" y="45315"/>
                  </a:lnTo>
                  <a:lnTo>
                    <a:pt x="9839" y="41247"/>
                  </a:lnTo>
                  <a:cubicBezTo>
                    <a:pt x="9839" y="41247"/>
                    <a:pt x="13243" y="37586"/>
                    <a:pt x="13703" y="37329"/>
                  </a:cubicBezTo>
                  <a:cubicBezTo>
                    <a:pt x="13800" y="37276"/>
                    <a:pt x="14164" y="37222"/>
                    <a:pt x="14699" y="37158"/>
                  </a:cubicBezTo>
                  <a:cubicBezTo>
                    <a:pt x="16176" y="36987"/>
                    <a:pt x="18895" y="36794"/>
                    <a:pt x="20330" y="36676"/>
                  </a:cubicBezTo>
                  <a:cubicBezTo>
                    <a:pt x="20865" y="36633"/>
                    <a:pt x="21218" y="36601"/>
                    <a:pt x="21272" y="36580"/>
                  </a:cubicBezTo>
                  <a:cubicBezTo>
                    <a:pt x="21507" y="36494"/>
                    <a:pt x="23284" y="35177"/>
                    <a:pt x="23284" y="35177"/>
                  </a:cubicBezTo>
                  <a:lnTo>
                    <a:pt x="27106" y="34064"/>
                  </a:lnTo>
                  <a:lnTo>
                    <a:pt x="27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5;p43">
              <a:extLst>
                <a:ext uri="{FF2B5EF4-FFF2-40B4-BE49-F238E27FC236}">
                  <a16:creationId xmlns:a16="http://schemas.microsoft.com/office/drawing/2014/main" id="{758D8FB8-36AC-45EA-9833-42F1734D778B}"/>
                </a:ext>
              </a:extLst>
            </p:cNvPr>
            <p:cNvSpPr/>
            <p:nvPr/>
          </p:nvSpPr>
          <p:spPr>
            <a:xfrm>
              <a:off x="1940750" y="2137450"/>
              <a:ext cx="445100" cy="546500"/>
            </a:xfrm>
            <a:custGeom>
              <a:avLst/>
              <a:gdLst/>
              <a:ahLst/>
              <a:cxnLst/>
              <a:rect l="l" t="t" r="r" b="b"/>
              <a:pathLst>
                <a:path w="17804" h="21860" extrusionOk="0">
                  <a:moveTo>
                    <a:pt x="17803" y="0"/>
                  </a:moveTo>
                  <a:lnTo>
                    <a:pt x="13981" y="1113"/>
                  </a:lnTo>
                  <a:cubicBezTo>
                    <a:pt x="13981" y="1113"/>
                    <a:pt x="12204" y="2430"/>
                    <a:pt x="11969" y="2516"/>
                  </a:cubicBezTo>
                  <a:cubicBezTo>
                    <a:pt x="11915" y="2537"/>
                    <a:pt x="11562" y="2569"/>
                    <a:pt x="11027" y="2612"/>
                  </a:cubicBezTo>
                  <a:cubicBezTo>
                    <a:pt x="9592" y="2730"/>
                    <a:pt x="6873" y="2923"/>
                    <a:pt x="5396" y="3094"/>
                  </a:cubicBezTo>
                  <a:cubicBezTo>
                    <a:pt x="4861" y="3158"/>
                    <a:pt x="4497" y="3212"/>
                    <a:pt x="4400" y="3265"/>
                  </a:cubicBezTo>
                  <a:cubicBezTo>
                    <a:pt x="3940" y="3522"/>
                    <a:pt x="536" y="7183"/>
                    <a:pt x="536" y="7183"/>
                  </a:cubicBezTo>
                  <a:lnTo>
                    <a:pt x="215" y="11251"/>
                  </a:lnTo>
                  <a:lnTo>
                    <a:pt x="118" y="12536"/>
                  </a:lnTo>
                  <a:lnTo>
                    <a:pt x="1" y="13959"/>
                  </a:lnTo>
                  <a:lnTo>
                    <a:pt x="1328" y="15801"/>
                  </a:lnTo>
                  <a:lnTo>
                    <a:pt x="2473" y="17385"/>
                  </a:lnTo>
                  <a:lnTo>
                    <a:pt x="7719" y="12771"/>
                  </a:lnTo>
                  <a:lnTo>
                    <a:pt x="8201" y="12846"/>
                  </a:lnTo>
                  <a:lnTo>
                    <a:pt x="10117" y="13135"/>
                  </a:lnTo>
                  <a:lnTo>
                    <a:pt x="12815" y="14966"/>
                  </a:lnTo>
                  <a:lnTo>
                    <a:pt x="17375" y="18070"/>
                  </a:lnTo>
                  <a:lnTo>
                    <a:pt x="17685" y="21624"/>
                  </a:lnTo>
                  <a:lnTo>
                    <a:pt x="17685" y="21656"/>
                  </a:lnTo>
                  <a:lnTo>
                    <a:pt x="17803" y="21860"/>
                  </a:lnTo>
                  <a:lnTo>
                    <a:pt x="178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46;p43">
              <a:extLst>
                <a:ext uri="{FF2B5EF4-FFF2-40B4-BE49-F238E27FC236}">
                  <a16:creationId xmlns:a16="http://schemas.microsoft.com/office/drawing/2014/main" id="{D79C0F62-2BC9-4E0B-91C4-519E5ADECCC2}"/>
                </a:ext>
              </a:extLst>
            </p:cNvPr>
            <p:cNvSpPr/>
            <p:nvPr/>
          </p:nvSpPr>
          <p:spPr>
            <a:xfrm>
              <a:off x="3095825" y="1285850"/>
              <a:ext cx="709775" cy="2991825"/>
            </a:xfrm>
            <a:custGeom>
              <a:avLst/>
              <a:gdLst/>
              <a:ahLst/>
              <a:cxnLst/>
              <a:rect l="l" t="t" r="r" b="b"/>
              <a:pathLst>
                <a:path w="28391" h="119673" extrusionOk="0">
                  <a:moveTo>
                    <a:pt x="28390" y="1"/>
                  </a:moveTo>
                  <a:lnTo>
                    <a:pt x="1" y="12183"/>
                  </a:lnTo>
                  <a:lnTo>
                    <a:pt x="1" y="22256"/>
                  </a:lnTo>
                  <a:lnTo>
                    <a:pt x="2720" y="20469"/>
                  </a:lnTo>
                  <a:lnTo>
                    <a:pt x="4807" y="21197"/>
                  </a:lnTo>
                  <a:lnTo>
                    <a:pt x="6648" y="17600"/>
                  </a:lnTo>
                  <a:lnTo>
                    <a:pt x="7698" y="15544"/>
                  </a:lnTo>
                  <a:lnTo>
                    <a:pt x="11294" y="12729"/>
                  </a:lnTo>
                  <a:lnTo>
                    <a:pt x="12333" y="12515"/>
                  </a:lnTo>
                  <a:lnTo>
                    <a:pt x="11519" y="14260"/>
                  </a:lnTo>
                  <a:lnTo>
                    <a:pt x="14303" y="13061"/>
                  </a:lnTo>
                  <a:lnTo>
                    <a:pt x="14656" y="14185"/>
                  </a:lnTo>
                  <a:lnTo>
                    <a:pt x="10021" y="18146"/>
                  </a:lnTo>
                  <a:lnTo>
                    <a:pt x="13029" y="18124"/>
                  </a:lnTo>
                  <a:lnTo>
                    <a:pt x="14538" y="17364"/>
                  </a:lnTo>
                  <a:lnTo>
                    <a:pt x="14185" y="19141"/>
                  </a:lnTo>
                  <a:lnTo>
                    <a:pt x="16733" y="16765"/>
                  </a:lnTo>
                  <a:lnTo>
                    <a:pt x="19634" y="15758"/>
                  </a:lnTo>
                  <a:lnTo>
                    <a:pt x="16508" y="21507"/>
                  </a:lnTo>
                  <a:lnTo>
                    <a:pt x="15812" y="24226"/>
                  </a:lnTo>
                  <a:lnTo>
                    <a:pt x="15576" y="25147"/>
                  </a:lnTo>
                  <a:lnTo>
                    <a:pt x="15619" y="25511"/>
                  </a:lnTo>
                  <a:lnTo>
                    <a:pt x="15823" y="27513"/>
                  </a:lnTo>
                  <a:lnTo>
                    <a:pt x="16272" y="31795"/>
                  </a:lnTo>
                  <a:lnTo>
                    <a:pt x="14538" y="34160"/>
                  </a:lnTo>
                  <a:lnTo>
                    <a:pt x="13382" y="36162"/>
                  </a:lnTo>
                  <a:lnTo>
                    <a:pt x="11637" y="39342"/>
                  </a:lnTo>
                  <a:lnTo>
                    <a:pt x="14345" y="40926"/>
                  </a:lnTo>
                  <a:lnTo>
                    <a:pt x="11252" y="44416"/>
                  </a:lnTo>
                  <a:lnTo>
                    <a:pt x="10299" y="45411"/>
                  </a:lnTo>
                  <a:lnTo>
                    <a:pt x="8179" y="47617"/>
                  </a:lnTo>
                  <a:lnTo>
                    <a:pt x="7237" y="48602"/>
                  </a:lnTo>
                  <a:lnTo>
                    <a:pt x="5225" y="53633"/>
                  </a:lnTo>
                  <a:lnTo>
                    <a:pt x="3062" y="52016"/>
                  </a:lnTo>
                  <a:lnTo>
                    <a:pt x="2452" y="50828"/>
                  </a:lnTo>
                  <a:lnTo>
                    <a:pt x="1521" y="49051"/>
                  </a:lnTo>
                  <a:lnTo>
                    <a:pt x="2291" y="42617"/>
                  </a:lnTo>
                  <a:lnTo>
                    <a:pt x="2131" y="42425"/>
                  </a:lnTo>
                  <a:lnTo>
                    <a:pt x="750" y="40733"/>
                  </a:lnTo>
                  <a:lnTo>
                    <a:pt x="1" y="38293"/>
                  </a:lnTo>
                  <a:lnTo>
                    <a:pt x="1" y="60067"/>
                  </a:lnTo>
                  <a:lnTo>
                    <a:pt x="985" y="60944"/>
                  </a:lnTo>
                  <a:lnTo>
                    <a:pt x="739" y="62850"/>
                  </a:lnTo>
                  <a:lnTo>
                    <a:pt x="514" y="64616"/>
                  </a:lnTo>
                  <a:lnTo>
                    <a:pt x="1" y="63738"/>
                  </a:lnTo>
                  <a:lnTo>
                    <a:pt x="1" y="85224"/>
                  </a:lnTo>
                  <a:lnTo>
                    <a:pt x="439" y="85309"/>
                  </a:lnTo>
                  <a:lnTo>
                    <a:pt x="2217" y="84624"/>
                  </a:lnTo>
                  <a:cubicBezTo>
                    <a:pt x="2217" y="84624"/>
                    <a:pt x="3030" y="85823"/>
                    <a:pt x="3180" y="86059"/>
                  </a:cubicBezTo>
                  <a:cubicBezTo>
                    <a:pt x="3341" y="86305"/>
                    <a:pt x="3148" y="87204"/>
                    <a:pt x="3148" y="87204"/>
                  </a:cubicBezTo>
                  <a:lnTo>
                    <a:pt x="6038" y="86348"/>
                  </a:lnTo>
                  <a:lnTo>
                    <a:pt x="8051" y="85866"/>
                  </a:lnTo>
                  <a:cubicBezTo>
                    <a:pt x="8051" y="85866"/>
                    <a:pt x="9742" y="86455"/>
                    <a:pt x="10138" y="86476"/>
                  </a:cubicBezTo>
                  <a:cubicBezTo>
                    <a:pt x="10524" y="86508"/>
                    <a:pt x="7976" y="90458"/>
                    <a:pt x="7976" y="90458"/>
                  </a:cubicBezTo>
                  <a:lnTo>
                    <a:pt x="7912" y="91218"/>
                  </a:lnTo>
                  <a:lnTo>
                    <a:pt x="7665" y="94184"/>
                  </a:lnTo>
                  <a:cubicBezTo>
                    <a:pt x="7665" y="94184"/>
                    <a:pt x="4957" y="96346"/>
                    <a:pt x="4839" y="96475"/>
                  </a:cubicBezTo>
                  <a:cubicBezTo>
                    <a:pt x="4732" y="96592"/>
                    <a:pt x="2602" y="101367"/>
                    <a:pt x="2602" y="101484"/>
                  </a:cubicBezTo>
                  <a:cubicBezTo>
                    <a:pt x="2602" y="101602"/>
                    <a:pt x="97" y="102983"/>
                    <a:pt x="97" y="102983"/>
                  </a:cubicBezTo>
                  <a:lnTo>
                    <a:pt x="311" y="103893"/>
                  </a:lnTo>
                  <a:lnTo>
                    <a:pt x="632" y="105231"/>
                  </a:lnTo>
                  <a:cubicBezTo>
                    <a:pt x="632" y="105231"/>
                    <a:pt x="354" y="105499"/>
                    <a:pt x="1" y="105852"/>
                  </a:cubicBezTo>
                  <a:lnTo>
                    <a:pt x="1" y="119672"/>
                  </a:lnTo>
                  <a:lnTo>
                    <a:pt x="28390" y="107490"/>
                  </a:lnTo>
                  <a:lnTo>
                    <a:pt x="28390" y="76381"/>
                  </a:lnTo>
                  <a:lnTo>
                    <a:pt x="27930" y="75097"/>
                  </a:lnTo>
                  <a:lnTo>
                    <a:pt x="25329" y="76360"/>
                  </a:lnTo>
                  <a:lnTo>
                    <a:pt x="22321" y="77816"/>
                  </a:lnTo>
                  <a:lnTo>
                    <a:pt x="19441" y="79207"/>
                  </a:lnTo>
                  <a:lnTo>
                    <a:pt x="16968" y="70686"/>
                  </a:lnTo>
                  <a:lnTo>
                    <a:pt x="21357" y="64713"/>
                  </a:lnTo>
                  <a:lnTo>
                    <a:pt x="24076" y="60998"/>
                  </a:lnTo>
                  <a:lnTo>
                    <a:pt x="25382" y="60816"/>
                  </a:lnTo>
                  <a:lnTo>
                    <a:pt x="28390" y="60398"/>
                  </a:lnTo>
                  <a:lnTo>
                    <a:pt x="28390" y="55731"/>
                  </a:lnTo>
                  <a:lnTo>
                    <a:pt x="27224" y="55774"/>
                  </a:lnTo>
                  <a:lnTo>
                    <a:pt x="26239" y="58108"/>
                  </a:lnTo>
                  <a:lnTo>
                    <a:pt x="25168" y="58910"/>
                  </a:lnTo>
                  <a:lnTo>
                    <a:pt x="22181" y="61169"/>
                  </a:lnTo>
                  <a:lnTo>
                    <a:pt x="19751" y="61180"/>
                  </a:lnTo>
                  <a:lnTo>
                    <a:pt x="20501" y="58365"/>
                  </a:lnTo>
                  <a:lnTo>
                    <a:pt x="24087" y="56298"/>
                  </a:lnTo>
                  <a:lnTo>
                    <a:pt x="24558" y="53558"/>
                  </a:lnTo>
                  <a:lnTo>
                    <a:pt x="24558" y="53547"/>
                  </a:lnTo>
                  <a:lnTo>
                    <a:pt x="26196" y="51042"/>
                  </a:lnTo>
                  <a:lnTo>
                    <a:pt x="27566" y="48955"/>
                  </a:lnTo>
                  <a:lnTo>
                    <a:pt x="28390" y="48687"/>
                  </a:lnTo>
                  <a:lnTo>
                    <a:pt x="28390" y="43945"/>
                  </a:lnTo>
                  <a:lnTo>
                    <a:pt x="27170" y="44448"/>
                  </a:lnTo>
                  <a:lnTo>
                    <a:pt x="26988" y="44512"/>
                  </a:lnTo>
                  <a:cubicBezTo>
                    <a:pt x="26988" y="44512"/>
                    <a:pt x="27641" y="42896"/>
                    <a:pt x="28390" y="41065"/>
                  </a:cubicBezTo>
                  <a:lnTo>
                    <a:pt x="283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47;p43">
              <a:extLst>
                <a:ext uri="{FF2B5EF4-FFF2-40B4-BE49-F238E27FC236}">
                  <a16:creationId xmlns:a16="http://schemas.microsoft.com/office/drawing/2014/main" id="{4E4653DF-DC46-4333-9E66-3E191554991F}"/>
                </a:ext>
              </a:extLst>
            </p:cNvPr>
            <p:cNvSpPr/>
            <p:nvPr/>
          </p:nvSpPr>
          <p:spPr>
            <a:xfrm>
              <a:off x="3770525" y="2312475"/>
              <a:ext cx="35075" cy="86200"/>
            </a:xfrm>
            <a:custGeom>
              <a:avLst/>
              <a:gdLst/>
              <a:ahLst/>
              <a:cxnLst/>
              <a:rect l="l" t="t" r="r" b="b"/>
              <a:pathLst>
                <a:path w="1403" h="3448" extrusionOk="0">
                  <a:moveTo>
                    <a:pt x="1402" y="0"/>
                  </a:moveTo>
                  <a:cubicBezTo>
                    <a:pt x="653" y="1831"/>
                    <a:pt x="0" y="3447"/>
                    <a:pt x="0" y="3447"/>
                  </a:cubicBezTo>
                  <a:lnTo>
                    <a:pt x="182" y="3383"/>
                  </a:lnTo>
                  <a:lnTo>
                    <a:pt x="1402" y="2880"/>
                  </a:lnTo>
                  <a:lnTo>
                    <a:pt x="14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48;p43">
              <a:extLst>
                <a:ext uri="{FF2B5EF4-FFF2-40B4-BE49-F238E27FC236}">
                  <a16:creationId xmlns:a16="http://schemas.microsoft.com/office/drawing/2014/main" id="{3DD5255D-706E-4DF0-83A3-862D1D682917}"/>
                </a:ext>
              </a:extLst>
            </p:cNvPr>
            <p:cNvSpPr/>
            <p:nvPr/>
          </p:nvSpPr>
          <p:spPr>
            <a:xfrm>
              <a:off x="3520025" y="2795800"/>
              <a:ext cx="285575" cy="470250"/>
            </a:xfrm>
            <a:custGeom>
              <a:avLst/>
              <a:gdLst/>
              <a:ahLst/>
              <a:cxnLst/>
              <a:rect l="l" t="t" r="r" b="b"/>
              <a:pathLst>
                <a:path w="11423" h="18810" extrusionOk="0">
                  <a:moveTo>
                    <a:pt x="11422" y="0"/>
                  </a:moveTo>
                  <a:lnTo>
                    <a:pt x="8414" y="418"/>
                  </a:lnTo>
                  <a:lnTo>
                    <a:pt x="7108" y="600"/>
                  </a:lnTo>
                  <a:lnTo>
                    <a:pt x="4389" y="4315"/>
                  </a:lnTo>
                  <a:lnTo>
                    <a:pt x="0" y="10288"/>
                  </a:lnTo>
                  <a:lnTo>
                    <a:pt x="2473" y="18809"/>
                  </a:lnTo>
                  <a:lnTo>
                    <a:pt x="5353" y="17418"/>
                  </a:lnTo>
                  <a:lnTo>
                    <a:pt x="8361" y="15962"/>
                  </a:lnTo>
                  <a:lnTo>
                    <a:pt x="10962" y="14699"/>
                  </a:lnTo>
                  <a:lnTo>
                    <a:pt x="11422" y="15983"/>
                  </a:lnTo>
                  <a:lnTo>
                    <a:pt x="114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49;p43">
              <a:extLst>
                <a:ext uri="{FF2B5EF4-FFF2-40B4-BE49-F238E27FC236}">
                  <a16:creationId xmlns:a16="http://schemas.microsoft.com/office/drawing/2014/main" id="{CC1509D6-B97B-4F84-98C2-D87762A9FD31}"/>
                </a:ext>
              </a:extLst>
            </p:cNvPr>
            <p:cNvSpPr/>
            <p:nvPr/>
          </p:nvSpPr>
          <p:spPr>
            <a:xfrm>
              <a:off x="3589600" y="2503025"/>
              <a:ext cx="216000" cy="312325"/>
            </a:xfrm>
            <a:custGeom>
              <a:avLst/>
              <a:gdLst/>
              <a:ahLst/>
              <a:cxnLst/>
              <a:rect l="l" t="t" r="r" b="b"/>
              <a:pathLst>
                <a:path w="8640" h="12493" extrusionOk="0">
                  <a:moveTo>
                    <a:pt x="8639" y="0"/>
                  </a:moveTo>
                  <a:lnTo>
                    <a:pt x="7815" y="268"/>
                  </a:lnTo>
                  <a:lnTo>
                    <a:pt x="6445" y="2355"/>
                  </a:lnTo>
                  <a:lnTo>
                    <a:pt x="4807" y="4860"/>
                  </a:lnTo>
                  <a:lnTo>
                    <a:pt x="4807" y="4871"/>
                  </a:lnTo>
                  <a:lnTo>
                    <a:pt x="4336" y="7611"/>
                  </a:lnTo>
                  <a:lnTo>
                    <a:pt x="750" y="9678"/>
                  </a:lnTo>
                  <a:lnTo>
                    <a:pt x="0" y="12493"/>
                  </a:lnTo>
                  <a:lnTo>
                    <a:pt x="2430" y="12482"/>
                  </a:lnTo>
                  <a:lnTo>
                    <a:pt x="5417" y="10223"/>
                  </a:lnTo>
                  <a:lnTo>
                    <a:pt x="6488" y="9421"/>
                  </a:lnTo>
                  <a:lnTo>
                    <a:pt x="7473" y="7087"/>
                  </a:lnTo>
                  <a:lnTo>
                    <a:pt x="8639" y="7044"/>
                  </a:lnTo>
                  <a:lnTo>
                    <a:pt x="86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50;p43">
              <a:extLst>
                <a:ext uri="{FF2B5EF4-FFF2-40B4-BE49-F238E27FC236}">
                  <a16:creationId xmlns:a16="http://schemas.microsoft.com/office/drawing/2014/main" id="{348D0587-C6C7-44DF-BC9A-1C8805EDD139}"/>
                </a:ext>
              </a:extLst>
            </p:cNvPr>
            <p:cNvSpPr/>
            <p:nvPr/>
          </p:nvSpPr>
          <p:spPr>
            <a:xfrm>
              <a:off x="3095825" y="1598700"/>
              <a:ext cx="490850" cy="1027975"/>
            </a:xfrm>
            <a:custGeom>
              <a:avLst/>
              <a:gdLst/>
              <a:ahLst/>
              <a:cxnLst/>
              <a:rect l="l" t="t" r="r" b="b"/>
              <a:pathLst>
                <a:path w="19634" h="41119" extrusionOk="0">
                  <a:moveTo>
                    <a:pt x="12333" y="1"/>
                  </a:moveTo>
                  <a:lnTo>
                    <a:pt x="11294" y="215"/>
                  </a:lnTo>
                  <a:lnTo>
                    <a:pt x="7698" y="3030"/>
                  </a:lnTo>
                  <a:lnTo>
                    <a:pt x="6648" y="5086"/>
                  </a:lnTo>
                  <a:lnTo>
                    <a:pt x="4807" y="8683"/>
                  </a:lnTo>
                  <a:lnTo>
                    <a:pt x="2720" y="7955"/>
                  </a:lnTo>
                  <a:lnTo>
                    <a:pt x="1" y="9742"/>
                  </a:lnTo>
                  <a:lnTo>
                    <a:pt x="1" y="25779"/>
                  </a:lnTo>
                  <a:lnTo>
                    <a:pt x="750" y="28219"/>
                  </a:lnTo>
                  <a:lnTo>
                    <a:pt x="2131" y="29911"/>
                  </a:lnTo>
                  <a:lnTo>
                    <a:pt x="2291" y="30103"/>
                  </a:lnTo>
                  <a:lnTo>
                    <a:pt x="1521" y="36537"/>
                  </a:lnTo>
                  <a:lnTo>
                    <a:pt x="2452" y="38314"/>
                  </a:lnTo>
                  <a:lnTo>
                    <a:pt x="3062" y="39502"/>
                  </a:lnTo>
                  <a:lnTo>
                    <a:pt x="5225" y="41119"/>
                  </a:lnTo>
                  <a:lnTo>
                    <a:pt x="7237" y="36088"/>
                  </a:lnTo>
                  <a:lnTo>
                    <a:pt x="8179" y="35103"/>
                  </a:lnTo>
                  <a:lnTo>
                    <a:pt x="10299" y="32897"/>
                  </a:lnTo>
                  <a:lnTo>
                    <a:pt x="11252" y="31902"/>
                  </a:lnTo>
                  <a:lnTo>
                    <a:pt x="14345" y="28412"/>
                  </a:lnTo>
                  <a:lnTo>
                    <a:pt x="11637" y="26828"/>
                  </a:lnTo>
                  <a:lnTo>
                    <a:pt x="13382" y="23648"/>
                  </a:lnTo>
                  <a:lnTo>
                    <a:pt x="14538" y="21646"/>
                  </a:lnTo>
                  <a:lnTo>
                    <a:pt x="16272" y="19281"/>
                  </a:lnTo>
                  <a:lnTo>
                    <a:pt x="15823" y="14999"/>
                  </a:lnTo>
                  <a:lnTo>
                    <a:pt x="15619" y="12997"/>
                  </a:lnTo>
                  <a:lnTo>
                    <a:pt x="15576" y="12633"/>
                  </a:lnTo>
                  <a:lnTo>
                    <a:pt x="15812" y="11712"/>
                  </a:lnTo>
                  <a:lnTo>
                    <a:pt x="16508" y="8993"/>
                  </a:lnTo>
                  <a:lnTo>
                    <a:pt x="19634" y="3244"/>
                  </a:lnTo>
                  <a:lnTo>
                    <a:pt x="16733" y="4251"/>
                  </a:lnTo>
                  <a:lnTo>
                    <a:pt x="14185" y="6627"/>
                  </a:lnTo>
                  <a:lnTo>
                    <a:pt x="14538" y="4850"/>
                  </a:lnTo>
                  <a:lnTo>
                    <a:pt x="13029" y="5610"/>
                  </a:lnTo>
                  <a:lnTo>
                    <a:pt x="10021" y="5632"/>
                  </a:lnTo>
                  <a:lnTo>
                    <a:pt x="14656" y="1671"/>
                  </a:lnTo>
                  <a:lnTo>
                    <a:pt x="14303" y="547"/>
                  </a:lnTo>
                  <a:lnTo>
                    <a:pt x="11519" y="1746"/>
                  </a:lnTo>
                  <a:lnTo>
                    <a:pt x="123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51;p43">
              <a:extLst>
                <a:ext uri="{FF2B5EF4-FFF2-40B4-BE49-F238E27FC236}">
                  <a16:creationId xmlns:a16="http://schemas.microsoft.com/office/drawing/2014/main" id="{2C5ECE67-1AFD-457A-80CB-D8FA16546315}"/>
                </a:ext>
              </a:extLst>
            </p:cNvPr>
            <p:cNvSpPr/>
            <p:nvPr/>
          </p:nvSpPr>
          <p:spPr>
            <a:xfrm>
              <a:off x="3095825" y="3401450"/>
              <a:ext cx="263100" cy="530725"/>
            </a:xfrm>
            <a:custGeom>
              <a:avLst/>
              <a:gdLst/>
              <a:ahLst/>
              <a:cxnLst/>
              <a:rect l="l" t="t" r="r" b="b"/>
              <a:pathLst>
                <a:path w="10524" h="21229" extrusionOk="0">
                  <a:moveTo>
                    <a:pt x="2217" y="0"/>
                  </a:moveTo>
                  <a:lnTo>
                    <a:pt x="439" y="685"/>
                  </a:lnTo>
                  <a:lnTo>
                    <a:pt x="1" y="600"/>
                  </a:lnTo>
                  <a:lnTo>
                    <a:pt x="1" y="21228"/>
                  </a:lnTo>
                  <a:cubicBezTo>
                    <a:pt x="354" y="20875"/>
                    <a:pt x="632" y="20607"/>
                    <a:pt x="632" y="20607"/>
                  </a:cubicBezTo>
                  <a:lnTo>
                    <a:pt x="311" y="19269"/>
                  </a:lnTo>
                  <a:lnTo>
                    <a:pt x="97" y="18359"/>
                  </a:lnTo>
                  <a:cubicBezTo>
                    <a:pt x="97" y="18359"/>
                    <a:pt x="2602" y="16978"/>
                    <a:pt x="2602" y="16860"/>
                  </a:cubicBezTo>
                  <a:cubicBezTo>
                    <a:pt x="2602" y="16743"/>
                    <a:pt x="4732" y="11979"/>
                    <a:pt x="4839" y="11851"/>
                  </a:cubicBezTo>
                  <a:cubicBezTo>
                    <a:pt x="4957" y="11722"/>
                    <a:pt x="7665" y="9560"/>
                    <a:pt x="7665" y="9560"/>
                  </a:cubicBezTo>
                  <a:lnTo>
                    <a:pt x="7912" y="6594"/>
                  </a:lnTo>
                  <a:lnTo>
                    <a:pt x="7976" y="5834"/>
                  </a:lnTo>
                  <a:cubicBezTo>
                    <a:pt x="7976" y="5834"/>
                    <a:pt x="10524" y="1884"/>
                    <a:pt x="10138" y="1852"/>
                  </a:cubicBezTo>
                  <a:cubicBezTo>
                    <a:pt x="9742" y="1831"/>
                    <a:pt x="8051" y="1242"/>
                    <a:pt x="8051" y="1242"/>
                  </a:cubicBezTo>
                  <a:lnTo>
                    <a:pt x="6038" y="1724"/>
                  </a:lnTo>
                  <a:lnTo>
                    <a:pt x="3148" y="2580"/>
                  </a:lnTo>
                  <a:cubicBezTo>
                    <a:pt x="3148" y="2580"/>
                    <a:pt x="3341" y="1681"/>
                    <a:pt x="3180" y="1435"/>
                  </a:cubicBezTo>
                  <a:cubicBezTo>
                    <a:pt x="3030" y="1199"/>
                    <a:pt x="2217" y="0"/>
                    <a:pt x="2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2;p43">
              <a:extLst>
                <a:ext uri="{FF2B5EF4-FFF2-40B4-BE49-F238E27FC236}">
                  <a16:creationId xmlns:a16="http://schemas.microsoft.com/office/drawing/2014/main" id="{2F1B2242-B1D2-49FE-B531-1B1B0B213F98}"/>
                </a:ext>
              </a:extLst>
            </p:cNvPr>
            <p:cNvSpPr/>
            <p:nvPr/>
          </p:nvSpPr>
          <p:spPr>
            <a:xfrm>
              <a:off x="3095825" y="2787500"/>
              <a:ext cx="24650" cy="113775"/>
            </a:xfrm>
            <a:custGeom>
              <a:avLst/>
              <a:gdLst/>
              <a:ahLst/>
              <a:cxnLst/>
              <a:rect l="l" t="t" r="r" b="b"/>
              <a:pathLst>
                <a:path w="986" h="4551" extrusionOk="0">
                  <a:moveTo>
                    <a:pt x="1" y="1"/>
                  </a:moveTo>
                  <a:lnTo>
                    <a:pt x="1" y="3672"/>
                  </a:lnTo>
                  <a:lnTo>
                    <a:pt x="514" y="4550"/>
                  </a:lnTo>
                  <a:lnTo>
                    <a:pt x="739" y="2784"/>
                  </a:lnTo>
                  <a:lnTo>
                    <a:pt x="985" y="878"/>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3;p43">
              <a:extLst>
                <a:ext uri="{FF2B5EF4-FFF2-40B4-BE49-F238E27FC236}">
                  <a16:creationId xmlns:a16="http://schemas.microsoft.com/office/drawing/2014/main" id="{B8ED9FE3-9F66-42DB-A0C8-4D58C15D5187}"/>
                </a:ext>
              </a:extLst>
            </p:cNvPr>
            <p:cNvSpPr/>
            <p:nvPr/>
          </p:nvSpPr>
          <p:spPr>
            <a:xfrm>
              <a:off x="4515325" y="1285850"/>
              <a:ext cx="709750" cy="1221750"/>
            </a:xfrm>
            <a:custGeom>
              <a:avLst/>
              <a:gdLst/>
              <a:ahLst/>
              <a:cxnLst/>
              <a:rect l="l" t="t" r="r" b="b"/>
              <a:pathLst>
                <a:path w="28390" h="48870" extrusionOk="0">
                  <a:moveTo>
                    <a:pt x="28390" y="1"/>
                  </a:moveTo>
                  <a:lnTo>
                    <a:pt x="0" y="12204"/>
                  </a:lnTo>
                  <a:lnTo>
                    <a:pt x="0" y="48837"/>
                  </a:lnTo>
                  <a:lnTo>
                    <a:pt x="32" y="48869"/>
                  </a:lnTo>
                  <a:lnTo>
                    <a:pt x="75" y="45840"/>
                  </a:lnTo>
                  <a:lnTo>
                    <a:pt x="97" y="44609"/>
                  </a:lnTo>
                  <a:lnTo>
                    <a:pt x="728" y="42778"/>
                  </a:lnTo>
                  <a:lnTo>
                    <a:pt x="1927" y="43238"/>
                  </a:lnTo>
                  <a:lnTo>
                    <a:pt x="3918" y="44009"/>
                  </a:lnTo>
                  <a:lnTo>
                    <a:pt x="3169" y="41472"/>
                  </a:lnTo>
                  <a:lnTo>
                    <a:pt x="2816" y="40252"/>
                  </a:lnTo>
                  <a:lnTo>
                    <a:pt x="4550" y="39224"/>
                  </a:lnTo>
                  <a:lnTo>
                    <a:pt x="5192" y="36109"/>
                  </a:lnTo>
                  <a:lnTo>
                    <a:pt x="7975" y="33293"/>
                  </a:lnTo>
                  <a:lnTo>
                    <a:pt x="9078" y="33122"/>
                  </a:lnTo>
                  <a:lnTo>
                    <a:pt x="10052" y="32972"/>
                  </a:lnTo>
                  <a:lnTo>
                    <a:pt x="10919" y="30917"/>
                  </a:lnTo>
                  <a:lnTo>
                    <a:pt x="12547" y="28604"/>
                  </a:lnTo>
                  <a:lnTo>
                    <a:pt x="12696" y="28776"/>
                  </a:lnTo>
                  <a:lnTo>
                    <a:pt x="13585" y="29771"/>
                  </a:lnTo>
                  <a:lnTo>
                    <a:pt x="13874" y="29557"/>
                  </a:lnTo>
                  <a:lnTo>
                    <a:pt x="15094" y="28604"/>
                  </a:lnTo>
                  <a:lnTo>
                    <a:pt x="17064" y="31002"/>
                  </a:lnTo>
                  <a:lnTo>
                    <a:pt x="16186" y="32116"/>
                  </a:lnTo>
                  <a:lnTo>
                    <a:pt x="13649" y="35306"/>
                  </a:lnTo>
                  <a:lnTo>
                    <a:pt x="12257" y="37061"/>
                  </a:lnTo>
                  <a:lnTo>
                    <a:pt x="13735" y="35830"/>
                  </a:lnTo>
                  <a:lnTo>
                    <a:pt x="15094" y="34685"/>
                  </a:lnTo>
                  <a:lnTo>
                    <a:pt x="16657" y="34021"/>
                  </a:lnTo>
                  <a:lnTo>
                    <a:pt x="17332" y="33390"/>
                  </a:lnTo>
                  <a:lnTo>
                    <a:pt x="17931" y="32833"/>
                  </a:lnTo>
                  <a:lnTo>
                    <a:pt x="19730" y="33336"/>
                  </a:lnTo>
                  <a:lnTo>
                    <a:pt x="20308" y="31987"/>
                  </a:lnTo>
                  <a:lnTo>
                    <a:pt x="22395" y="31206"/>
                  </a:lnTo>
                  <a:lnTo>
                    <a:pt x="23498" y="33047"/>
                  </a:lnTo>
                  <a:lnTo>
                    <a:pt x="24226" y="32844"/>
                  </a:lnTo>
                  <a:lnTo>
                    <a:pt x="27491" y="31912"/>
                  </a:lnTo>
                  <a:lnTo>
                    <a:pt x="27319" y="31120"/>
                  </a:lnTo>
                  <a:lnTo>
                    <a:pt x="28390" y="30831"/>
                  </a:lnTo>
                  <a:lnTo>
                    <a:pt x="283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4;p43">
              <a:extLst>
                <a:ext uri="{FF2B5EF4-FFF2-40B4-BE49-F238E27FC236}">
                  <a16:creationId xmlns:a16="http://schemas.microsoft.com/office/drawing/2014/main" id="{436C5437-A87A-495E-AFD5-2F93508D1E88}"/>
                </a:ext>
              </a:extLst>
            </p:cNvPr>
            <p:cNvSpPr/>
            <p:nvPr/>
          </p:nvSpPr>
          <p:spPr>
            <a:xfrm>
              <a:off x="4515325" y="2400250"/>
              <a:ext cx="709750" cy="1877950"/>
            </a:xfrm>
            <a:custGeom>
              <a:avLst/>
              <a:gdLst/>
              <a:ahLst/>
              <a:cxnLst/>
              <a:rect l="l" t="t" r="r" b="b"/>
              <a:pathLst>
                <a:path w="28390" h="75118" extrusionOk="0">
                  <a:moveTo>
                    <a:pt x="19944" y="26742"/>
                  </a:moveTo>
                  <a:lnTo>
                    <a:pt x="20393" y="26752"/>
                  </a:lnTo>
                  <a:lnTo>
                    <a:pt x="20340" y="27930"/>
                  </a:lnTo>
                  <a:lnTo>
                    <a:pt x="20201" y="28283"/>
                  </a:lnTo>
                  <a:lnTo>
                    <a:pt x="21057" y="28347"/>
                  </a:lnTo>
                  <a:lnTo>
                    <a:pt x="21657" y="29686"/>
                  </a:lnTo>
                  <a:lnTo>
                    <a:pt x="21657" y="29686"/>
                  </a:lnTo>
                  <a:lnTo>
                    <a:pt x="20843" y="29182"/>
                  </a:lnTo>
                  <a:lnTo>
                    <a:pt x="19312" y="29332"/>
                  </a:lnTo>
                  <a:cubicBezTo>
                    <a:pt x="19312" y="29332"/>
                    <a:pt x="19569" y="27063"/>
                    <a:pt x="19580" y="27020"/>
                  </a:cubicBezTo>
                  <a:lnTo>
                    <a:pt x="19944" y="26742"/>
                  </a:lnTo>
                  <a:close/>
                  <a:moveTo>
                    <a:pt x="20629" y="29600"/>
                  </a:moveTo>
                  <a:lnTo>
                    <a:pt x="21282" y="29803"/>
                  </a:lnTo>
                  <a:lnTo>
                    <a:pt x="21346" y="30339"/>
                  </a:lnTo>
                  <a:lnTo>
                    <a:pt x="21871" y="30178"/>
                  </a:lnTo>
                  <a:lnTo>
                    <a:pt x="22074" y="30553"/>
                  </a:lnTo>
                  <a:lnTo>
                    <a:pt x="21624" y="31473"/>
                  </a:lnTo>
                  <a:lnTo>
                    <a:pt x="20993" y="31784"/>
                  </a:lnTo>
                  <a:lnTo>
                    <a:pt x="20308" y="31570"/>
                  </a:lnTo>
                  <a:lnTo>
                    <a:pt x="20597" y="30531"/>
                  </a:lnTo>
                  <a:lnTo>
                    <a:pt x="20265" y="30028"/>
                  </a:lnTo>
                  <a:lnTo>
                    <a:pt x="20597" y="29857"/>
                  </a:lnTo>
                  <a:lnTo>
                    <a:pt x="20629" y="29600"/>
                  </a:lnTo>
                  <a:close/>
                  <a:moveTo>
                    <a:pt x="21432" y="33764"/>
                  </a:moveTo>
                  <a:lnTo>
                    <a:pt x="21036" y="34449"/>
                  </a:lnTo>
                  <a:lnTo>
                    <a:pt x="19858" y="34760"/>
                  </a:lnTo>
                  <a:lnTo>
                    <a:pt x="19526" y="35199"/>
                  </a:lnTo>
                  <a:lnTo>
                    <a:pt x="19580" y="35659"/>
                  </a:lnTo>
                  <a:lnTo>
                    <a:pt x="20276" y="35177"/>
                  </a:lnTo>
                  <a:lnTo>
                    <a:pt x="20607" y="34920"/>
                  </a:lnTo>
                  <a:lnTo>
                    <a:pt x="20383" y="35349"/>
                  </a:lnTo>
                  <a:lnTo>
                    <a:pt x="20158" y="35745"/>
                  </a:lnTo>
                  <a:lnTo>
                    <a:pt x="20522" y="36515"/>
                  </a:lnTo>
                  <a:lnTo>
                    <a:pt x="19869" y="36783"/>
                  </a:lnTo>
                  <a:lnTo>
                    <a:pt x="19537" y="36344"/>
                  </a:lnTo>
                  <a:lnTo>
                    <a:pt x="19580" y="36976"/>
                  </a:lnTo>
                  <a:lnTo>
                    <a:pt x="19408" y="37415"/>
                  </a:lnTo>
                  <a:lnTo>
                    <a:pt x="18905" y="37704"/>
                  </a:lnTo>
                  <a:lnTo>
                    <a:pt x="18916" y="36944"/>
                  </a:lnTo>
                  <a:cubicBezTo>
                    <a:pt x="18916" y="36944"/>
                    <a:pt x="18873" y="36462"/>
                    <a:pt x="18862" y="36419"/>
                  </a:cubicBezTo>
                  <a:cubicBezTo>
                    <a:pt x="18841" y="36387"/>
                    <a:pt x="19130" y="35092"/>
                    <a:pt x="19130" y="35049"/>
                  </a:cubicBezTo>
                  <a:cubicBezTo>
                    <a:pt x="19130" y="35006"/>
                    <a:pt x="19473" y="34653"/>
                    <a:pt x="19473" y="34653"/>
                  </a:cubicBezTo>
                  <a:lnTo>
                    <a:pt x="20757" y="34171"/>
                  </a:lnTo>
                  <a:lnTo>
                    <a:pt x="21432" y="33764"/>
                  </a:lnTo>
                  <a:close/>
                  <a:moveTo>
                    <a:pt x="18916" y="33240"/>
                  </a:moveTo>
                  <a:lnTo>
                    <a:pt x="18263" y="34374"/>
                  </a:lnTo>
                  <a:cubicBezTo>
                    <a:pt x="18263" y="34374"/>
                    <a:pt x="18295" y="35477"/>
                    <a:pt x="18338" y="35691"/>
                  </a:cubicBezTo>
                  <a:cubicBezTo>
                    <a:pt x="18381" y="35905"/>
                    <a:pt x="17599" y="37393"/>
                    <a:pt x="17599" y="37393"/>
                  </a:cubicBezTo>
                  <a:lnTo>
                    <a:pt x="15362" y="38132"/>
                  </a:lnTo>
                  <a:lnTo>
                    <a:pt x="14752" y="36505"/>
                  </a:lnTo>
                  <a:lnTo>
                    <a:pt x="16293" y="34952"/>
                  </a:lnTo>
                  <a:lnTo>
                    <a:pt x="17139" y="33582"/>
                  </a:lnTo>
                  <a:lnTo>
                    <a:pt x="18916" y="33240"/>
                  </a:lnTo>
                  <a:close/>
                  <a:moveTo>
                    <a:pt x="8992" y="36729"/>
                  </a:moveTo>
                  <a:lnTo>
                    <a:pt x="12161" y="38110"/>
                  </a:lnTo>
                  <a:lnTo>
                    <a:pt x="12043" y="38474"/>
                  </a:lnTo>
                  <a:lnTo>
                    <a:pt x="13007" y="38903"/>
                  </a:lnTo>
                  <a:lnTo>
                    <a:pt x="12814" y="40615"/>
                  </a:lnTo>
                  <a:lnTo>
                    <a:pt x="11230" y="39705"/>
                  </a:lnTo>
                  <a:lnTo>
                    <a:pt x="8650" y="37543"/>
                  </a:lnTo>
                  <a:lnTo>
                    <a:pt x="8992" y="36729"/>
                  </a:lnTo>
                  <a:close/>
                  <a:moveTo>
                    <a:pt x="15523" y="39620"/>
                  </a:moveTo>
                  <a:cubicBezTo>
                    <a:pt x="15523" y="39620"/>
                    <a:pt x="16468" y="39782"/>
                    <a:pt x="16573" y="39782"/>
                  </a:cubicBezTo>
                  <a:cubicBezTo>
                    <a:pt x="16579" y="39782"/>
                    <a:pt x="16582" y="39782"/>
                    <a:pt x="16582" y="39780"/>
                  </a:cubicBezTo>
                  <a:cubicBezTo>
                    <a:pt x="16582" y="39748"/>
                    <a:pt x="16818" y="39684"/>
                    <a:pt x="16818" y="39684"/>
                  </a:cubicBezTo>
                  <a:lnTo>
                    <a:pt x="17043" y="40069"/>
                  </a:lnTo>
                  <a:lnTo>
                    <a:pt x="16400" y="40102"/>
                  </a:lnTo>
                  <a:lnTo>
                    <a:pt x="15630" y="40433"/>
                  </a:lnTo>
                  <a:lnTo>
                    <a:pt x="14848" y="40562"/>
                  </a:lnTo>
                  <a:lnTo>
                    <a:pt x="14249" y="40808"/>
                  </a:lnTo>
                  <a:lnTo>
                    <a:pt x="13274" y="40947"/>
                  </a:lnTo>
                  <a:lnTo>
                    <a:pt x="13221" y="40755"/>
                  </a:lnTo>
                  <a:lnTo>
                    <a:pt x="13135" y="40615"/>
                  </a:lnTo>
                  <a:lnTo>
                    <a:pt x="13242" y="40455"/>
                  </a:lnTo>
                  <a:lnTo>
                    <a:pt x="13703" y="40209"/>
                  </a:lnTo>
                  <a:lnTo>
                    <a:pt x="14259" y="40241"/>
                  </a:lnTo>
                  <a:lnTo>
                    <a:pt x="15266" y="39845"/>
                  </a:lnTo>
                  <a:lnTo>
                    <a:pt x="15523" y="39620"/>
                  </a:lnTo>
                  <a:close/>
                  <a:moveTo>
                    <a:pt x="28390" y="0"/>
                  </a:moveTo>
                  <a:lnTo>
                    <a:pt x="25521" y="4218"/>
                  </a:lnTo>
                  <a:lnTo>
                    <a:pt x="27373" y="4272"/>
                  </a:lnTo>
                  <a:lnTo>
                    <a:pt x="27523" y="8072"/>
                  </a:lnTo>
                  <a:lnTo>
                    <a:pt x="26774" y="9143"/>
                  </a:lnTo>
                  <a:lnTo>
                    <a:pt x="25221" y="11369"/>
                  </a:lnTo>
                  <a:lnTo>
                    <a:pt x="23894" y="13264"/>
                  </a:lnTo>
                  <a:lnTo>
                    <a:pt x="23369" y="14709"/>
                  </a:lnTo>
                  <a:lnTo>
                    <a:pt x="22352" y="17482"/>
                  </a:lnTo>
                  <a:lnTo>
                    <a:pt x="20811" y="15983"/>
                  </a:lnTo>
                  <a:lnTo>
                    <a:pt x="18488" y="17364"/>
                  </a:lnTo>
                  <a:lnTo>
                    <a:pt x="19805" y="21507"/>
                  </a:lnTo>
                  <a:lnTo>
                    <a:pt x="16871" y="26014"/>
                  </a:lnTo>
                  <a:lnTo>
                    <a:pt x="16047" y="26506"/>
                  </a:lnTo>
                  <a:lnTo>
                    <a:pt x="13167" y="28219"/>
                  </a:lnTo>
                  <a:lnTo>
                    <a:pt x="13339" y="28529"/>
                  </a:lnTo>
                  <a:lnTo>
                    <a:pt x="13628" y="29033"/>
                  </a:lnTo>
                  <a:lnTo>
                    <a:pt x="13628" y="33122"/>
                  </a:lnTo>
                  <a:lnTo>
                    <a:pt x="11540" y="32394"/>
                  </a:lnTo>
                  <a:lnTo>
                    <a:pt x="11230" y="33379"/>
                  </a:lnTo>
                  <a:cubicBezTo>
                    <a:pt x="11230" y="33379"/>
                    <a:pt x="11701" y="35263"/>
                    <a:pt x="11776" y="35466"/>
                  </a:cubicBezTo>
                  <a:cubicBezTo>
                    <a:pt x="11840" y="35680"/>
                    <a:pt x="11230" y="36697"/>
                    <a:pt x="11230" y="36933"/>
                  </a:cubicBezTo>
                  <a:cubicBezTo>
                    <a:pt x="11230" y="36948"/>
                    <a:pt x="11221" y="36955"/>
                    <a:pt x="11205" y="36955"/>
                  </a:cubicBezTo>
                  <a:cubicBezTo>
                    <a:pt x="11132" y="36955"/>
                    <a:pt x="10901" y="36805"/>
                    <a:pt x="10620" y="36612"/>
                  </a:cubicBezTo>
                  <a:cubicBezTo>
                    <a:pt x="10031" y="36194"/>
                    <a:pt x="9228" y="35552"/>
                    <a:pt x="9228" y="35552"/>
                  </a:cubicBezTo>
                  <a:lnTo>
                    <a:pt x="9763" y="33315"/>
                  </a:lnTo>
                  <a:lnTo>
                    <a:pt x="7451" y="30756"/>
                  </a:lnTo>
                  <a:lnTo>
                    <a:pt x="1445" y="36119"/>
                  </a:lnTo>
                  <a:lnTo>
                    <a:pt x="0" y="37404"/>
                  </a:lnTo>
                  <a:lnTo>
                    <a:pt x="0" y="75118"/>
                  </a:lnTo>
                  <a:lnTo>
                    <a:pt x="28390" y="62914"/>
                  </a:lnTo>
                  <a:lnTo>
                    <a:pt x="28390" y="48933"/>
                  </a:lnTo>
                  <a:lnTo>
                    <a:pt x="27319" y="48633"/>
                  </a:lnTo>
                  <a:lnTo>
                    <a:pt x="26506" y="46310"/>
                  </a:lnTo>
                  <a:lnTo>
                    <a:pt x="26270" y="46846"/>
                  </a:lnTo>
                  <a:lnTo>
                    <a:pt x="25810" y="47884"/>
                  </a:lnTo>
                  <a:lnTo>
                    <a:pt x="24301" y="47435"/>
                  </a:lnTo>
                  <a:lnTo>
                    <a:pt x="21988" y="48719"/>
                  </a:lnTo>
                  <a:lnTo>
                    <a:pt x="19783" y="50710"/>
                  </a:lnTo>
                  <a:lnTo>
                    <a:pt x="19034" y="50625"/>
                  </a:lnTo>
                  <a:lnTo>
                    <a:pt x="16604" y="51899"/>
                  </a:lnTo>
                  <a:lnTo>
                    <a:pt x="17011" y="50507"/>
                  </a:lnTo>
                  <a:lnTo>
                    <a:pt x="17118" y="50111"/>
                  </a:lnTo>
                  <a:lnTo>
                    <a:pt x="16829" y="48098"/>
                  </a:lnTo>
                  <a:lnTo>
                    <a:pt x="16539" y="46193"/>
                  </a:lnTo>
                  <a:lnTo>
                    <a:pt x="18509" y="44598"/>
                  </a:lnTo>
                  <a:cubicBezTo>
                    <a:pt x="18509" y="44598"/>
                    <a:pt x="19152" y="44084"/>
                    <a:pt x="20597" y="42949"/>
                  </a:cubicBezTo>
                  <a:lnTo>
                    <a:pt x="21410" y="41375"/>
                  </a:lnTo>
                  <a:lnTo>
                    <a:pt x="21475" y="41183"/>
                  </a:lnTo>
                  <a:lnTo>
                    <a:pt x="21753" y="40241"/>
                  </a:lnTo>
                  <a:cubicBezTo>
                    <a:pt x="21753" y="40241"/>
                    <a:pt x="22738" y="40573"/>
                    <a:pt x="22909" y="40615"/>
                  </a:cubicBezTo>
                  <a:cubicBezTo>
                    <a:pt x="22913" y="40616"/>
                    <a:pt x="22918" y="40617"/>
                    <a:pt x="22923" y="40617"/>
                  </a:cubicBezTo>
                  <a:cubicBezTo>
                    <a:pt x="23115" y="40617"/>
                    <a:pt x="23605" y="39791"/>
                    <a:pt x="23605" y="39791"/>
                  </a:cubicBezTo>
                  <a:lnTo>
                    <a:pt x="23840" y="38303"/>
                  </a:lnTo>
                  <a:lnTo>
                    <a:pt x="24761" y="37939"/>
                  </a:lnTo>
                  <a:lnTo>
                    <a:pt x="25692" y="37564"/>
                  </a:lnTo>
                  <a:lnTo>
                    <a:pt x="26442" y="37704"/>
                  </a:lnTo>
                  <a:lnTo>
                    <a:pt x="26677" y="39523"/>
                  </a:lnTo>
                  <a:lnTo>
                    <a:pt x="27416" y="39545"/>
                  </a:lnTo>
                  <a:lnTo>
                    <a:pt x="28069" y="39556"/>
                  </a:lnTo>
                  <a:lnTo>
                    <a:pt x="28240" y="38442"/>
                  </a:lnTo>
                  <a:lnTo>
                    <a:pt x="28390" y="38239"/>
                  </a:lnTo>
                  <a:lnTo>
                    <a:pt x="28390" y="35338"/>
                  </a:lnTo>
                  <a:cubicBezTo>
                    <a:pt x="28208" y="35338"/>
                    <a:pt x="27919" y="35327"/>
                    <a:pt x="27855" y="35284"/>
                  </a:cubicBezTo>
                  <a:cubicBezTo>
                    <a:pt x="27758" y="35231"/>
                    <a:pt x="27223" y="34888"/>
                    <a:pt x="27202" y="34760"/>
                  </a:cubicBezTo>
                  <a:cubicBezTo>
                    <a:pt x="27180" y="34631"/>
                    <a:pt x="26934" y="34257"/>
                    <a:pt x="26934" y="34257"/>
                  </a:cubicBezTo>
                  <a:cubicBezTo>
                    <a:pt x="26934" y="34257"/>
                    <a:pt x="25927" y="34503"/>
                    <a:pt x="25816" y="34503"/>
                  </a:cubicBezTo>
                  <a:cubicBezTo>
                    <a:pt x="25814" y="34503"/>
                    <a:pt x="25812" y="34503"/>
                    <a:pt x="25810" y="34503"/>
                  </a:cubicBezTo>
                  <a:cubicBezTo>
                    <a:pt x="25789" y="34503"/>
                    <a:pt x="25724" y="34514"/>
                    <a:pt x="25649" y="34514"/>
                  </a:cubicBezTo>
                  <a:cubicBezTo>
                    <a:pt x="25582" y="34517"/>
                    <a:pt x="25502" y="34521"/>
                    <a:pt x="25426" y="34521"/>
                  </a:cubicBezTo>
                  <a:cubicBezTo>
                    <a:pt x="25274" y="34521"/>
                    <a:pt x="25136" y="34506"/>
                    <a:pt x="25136" y="34449"/>
                  </a:cubicBezTo>
                  <a:cubicBezTo>
                    <a:pt x="25136" y="34332"/>
                    <a:pt x="24376" y="34192"/>
                    <a:pt x="24376" y="34192"/>
                  </a:cubicBezTo>
                  <a:lnTo>
                    <a:pt x="24675" y="33839"/>
                  </a:lnTo>
                  <a:lnTo>
                    <a:pt x="23915" y="33775"/>
                  </a:lnTo>
                  <a:lnTo>
                    <a:pt x="23434" y="33903"/>
                  </a:lnTo>
                  <a:lnTo>
                    <a:pt x="24825" y="32694"/>
                  </a:lnTo>
                  <a:lnTo>
                    <a:pt x="25253" y="32897"/>
                  </a:lnTo>
                  <a:lnTo>
                    <a:pt x="25660" y="32758"/>
                  </a:lnTo>
                  <a:lnTo>
                    <a:pt x="25949" y="33293"/>
                  </a:lnTo>
                  <a:lnTo>
                    <a:pt x="27137" y="32116"/>
                  </a:lnTo>
                  <a:cubicBezTo>
                    <a:pt x="27137" y="32116"/>
                    <a:pt x="27780" y="32105"/>
                    <a:pt x="28390" y="32094"/>
                  </a:cubicBezTo>
                  <a:lnTo>
                    <a:pt x="28390" y="13275"/>
                  </a:lnTo>
                  <a:lnTo>
                    <a:pt x="28379" y="13275"/>
                  </a:lnTo>
                  <a:lnTo>
                    <a:pt x="28154" y="13489"/>
                  </a:lnTo>
                  <a:lnTo>
                    <a:pt x="28015" y="13607"/>
                  </a:lnTo>
                  <a:lnTo>
                    <a:pt x="27683" y="13896"/>
                  </a:lnTo>
                  <a:lnTo>
                    <a:pt x="25864" y="15533"/>
                  </a:lnTo>
                  <a:cubicBezTo>
                    <a:pt x="25864" y="15533"/>
                    <a:pt x="26377" y="14484"/>
                    <a:pt x="26570" y="14217"/>
                  </a:cubicBezTo>
                  <a:cubicBezTo>
                    <a:pt x="26581" y="14195"/>
                    <a:pt x="26602" y="14153"/>
                    <a:pt x="26624" y="14099"/>
                  </a:cubicBezTo>
                  <a:cubicBezTo>
                    <a:pt x="26731" y="13874"/>
                    <a:pt x="26923" y="13403"/>
                    <a:pt x="27127" y="12889"/>
                  </a:cubicBezTo>
                  <a:cubicBezTo>
                    <a:pt x="27287" y="12483"/>
                    <a:pt x="27448" y="12044"/>
                    <a:pt x="27576" y="11690"/>
                  </a:cubicBezTo>
                  <a:cubicBezTo>
                    <a:pt x="27737" y="11284"/>
                    <a:pt x="27833" y="10995"/>
                    <a:pt x="27833" y="10995"/>
                  </a:cubicBezTo>
                  <a:lnTo>
                    <a:pt x="28090" y="9485"/>
                  </a:lnTo>
                  <a:lnTo>
                    <a:pt x="28390" y="9078"/>
                  </a:lnTo>
                  <a:lnTo>
                    <a:pt x="283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55;p43">
              <a:extLst>
                <a:ext uri="{FF2B5EF4-FFF2-40B4-BE49-F238E27FC236}">
                  <a16:creationId xmlns:a16="http://schemas.microsoft.com/office/drawing/2014/main" id="{72245A35-E695-4E1C-AB2A-2CAB49762271}"/>
                </a:ext>
              </a:extLst>
            </p:cNvPr>
            <p:cNvSpPr/>
            <p:nvPr/>
          </p:nvSpPr>
          <p:spPr>
            <a:xfrm>
              <a:off x="4515325" y="2000950"/>
              <a:ext cx="709750" cy="1334400"/>
            </a:xfrm>
            <a:custGeom>
              <a:avLst/>
              <a:gdLst/>
              <a:ahLst/>
              <a:cxnLst/>
              <a:rect l="l" t="t" r="r" b="b"/>
              <a:pathLst>
                <a:path w="28390" h="53376" extrusionOk="0">
                  <a:moveTo>
                    <a:pt x="12547" y="0"/>
                  </a:moveTo>
                  <a:lnTo>
                    <a:pt x="10919" y="2313"/>
                  </a:lnTo>
                  <a:lnTo>
                    <a:pt x="10052" y="4368"/>
                  </a:lnTo>
                  <a:lnTo>
                    <a:pt x="9078" y="4518"/>
                  </a:lnTo>
                  <a:lnTo>
                    <a:pt x="7975" y="4689"/>
                  </a:lnTo>
                  <a:lnTo>
                    <a:pt x="5192" y="7505"/>
                  </a:lnTo>
                  <a:lnTo>
                    <a:pt x="4550" y="10620"/>
                  </a:lnTo>
                  <a:lnTo>
                    <a:pt x="2816" y="11648"/>
                  </a:lnTo>
                  <a:lnTo>
                    <a:pt x="3169" y="12868"/>
                  </a:lnTo>
                  <a:lnTo>
                    <a:pt x="3918" y="15405"/>
                  </a:lnTo>
                  <a:lnTo>
                    <a:pt x="1927" y="14634"/>
                  </a:lnTo>
                  <a:lnTo>
                    <a:pt x="728" y="14174"/>
                  </a:lnTo>
                  <a:lnTo>
                    <a:pt x="97" y="16005"/>
                  </a:lnTo>
                  <a:lnTo>
                    <a:pt x="75" y="17236"/>
                  </a:lnTo>
                  <a:lnTo>
                    <a:pt x="32" y="20265"/>
                  </a:lnTo>
                  <a:lnTo>
                    <a:pt x="0" y="20233"/>
                  </a:lnTo>
                  <a:lnTo>
                    <a:pt x="0" y="53376"/>
                  </a:lnTo>
                  <a:lnTo>
                    <a:pt x="1445" y="52091"/>
                  </a:lnTo>
                  <a:lnTo>
                    <a:pt x="7451" y="46728"/>
                  </a:lnTo>
                  <a:lnTo>
                    <a:pt x="9763" y="49287"/>
                  </a:lnTo>
                  <a:lnTo>
                    <a:pt x="9228" y="51524"/>
                  </a:lnTo>
                  <a:cubicBezTo>
                    <a:pt x="9228" y="51524"/>
                    <a:pt x="10031" y="52166"/>
                    <a:pt x="10620" y="52584"/>
                  </a:cubicBezTo>
                  <a:cubicBezTo>
                    <a:pt x="10901" y="52777"/>
                    <a:pt x="11132" y="52927"/>
                    <a:pt x="11205" y="52927"/>
                  </a:cubicBezTo>
                  <a:cubicBezTo>
                    <a:pt x="11221" y="52927"/>
                    <a:pt x="11230" y="52920"/>
                    <a:pt x="11230" y="52905"/>
                  </a:cubicBezTo>
                  <a:cubicBezTo>
                    <a:pt x="11230" y="52669"/>
                    <a:pt x="11840" y="51652"/>
                    <a:pt x="11776" y="51438"/>
                  </a:cubicBezTo>
                  <a:cubicBezTo>
                    <a:pt x="11701" y="51235"/>
                    <a:pt x="11230" y="49351"/>
                    <a:pt x="11230" y="49351"/>
                  </a:cubicBezTo>
                  <a:lnTo>
                    <a:pt x="11540" y="48366"/>
                  </a:lnTo>
                  <a:lnTo>
                    <a:pt x="13628" y="49094"/>
                  </a:lnTo>
                  <a:lnTo>
                    <a:pt x="13628" y="45005"/>
                  </a:lnTo>
                  <a:lnTo>
                    <a:pt x="13339" y="44501"/>
                  </a:lnTo>
                  <a:lnTo>
                    <a:pt x="13167" y="44191"/>
                  </a:lnTo>
                  <a:lnTo>
                    <a:pt x="16047" y="42478"/>
                  </a:lnTo>
                  <a:lnTo>
                    <a:pt x="16871" y="41986"/>
                  </a:lnTo>
                  <a:lnTo>
                    <a:pt x="19805" y="37479"/>
                  </a:lnTo>
                  <a:lnTo>
                    <a:pt x="18488" y="33336"/>
                  </a:lnTo>
                  <a:lnTo>
                    <a:pt x="20811" y="31955"/>
                  </a:lnTo>
                  <a:lnTo>
                    <a:pt x="22352" y="33454"/>
                  </a:lnTo>
                  <a:lnTo>
                    <a:pt x="23369" y="30681"/>
                  </a:lnTo>
                  <a:lnTo>
                    <a:pt x="23894" y="29236"/>
                  </a:lnTo>
                  <a:lnTo>
                    <a:pt x="25221" y="27341"/>
                  </a:lnTo>
                  <a:lnTo>
                    <a:pt x="26774" y="25115"/>
                  </a:lnTo>
                  <a:lnTo>
                    <a:pt x="27523" y="24044"/>
                  </a:lnTo>
                  <a:lnTo>
                    <a:pt x="27373" y="20244"/>
                  </a:lnTo>
                  <a:lnTo>
                    <a:pt x="25521" y="20190"/>
                  </a:lnTo>
                  <a:lnTo>
                    <a:pt x="28390" y="15972"/>
                  </a:lnTo>
                  <a:lnTo>
                    <a:pt x="28390" y="2227"/>
                  </a:lnTo>
                  <a:lnTo>
                    <a:pt x="27319" y="2516"/>
                  </a:lnTo>
                  <a:lnTo>
                    <a:pt x="27491" y="3308"/>
                  </a:lnTo>
                  <a:lnTo>
                    <a:pt x="24226" y="4240"/>
                  </a:lnTo>
                  <a:lnTo>
                    <a:pt x="23498" y="4443"/>
                  </a:lnTo>
                  <a:lnTo>
                    <a:pt x="22395" y="2602"/>
                  </a:lnTo>
                  <a:lnTo>
                    <a:pt x="20308" y="3383"/>
                  </a:lnTo>
                  <a:lnTo>
                    <a:pt x="19730" y="4732"/>
                  </a:lnTo>
                  <a:lnTo>
                    <a:pt x="17931" y="4229"/>
                  </a:lnTo>
                  <a:lnTo>
                    <a:pt x="17332" y="4786"/>
                  </a:lnTo>
                  <a:lnTo>
                    <a:pt x="16657" y="5417"/>
                  </a:lnTo>
                  <a:lnTo>
                    <a:pt x="15094" y="6081"/>
                  </a:lnTo>
                  <a:lnTo>
                    <a:pt x="13735" y="7226"/>
                  </a:lnTo>
                  <a:lnTo>
                    <a:pt x="12257" y="8457"/>
                  </a:lnTo>
                  <a:lnTo>
                    <a:pt x="13649" y="6702"/>
                  </a:lnTo>
                  <a:lnTo>
                    <a:pt x="16186" y="3512"/>
                  </a:lnTo>
                  <a:lnTo>
                    <a:pt x="17064" y="2398"/>
                  </a:lnTo>
                  <a:lnTo>
                    <a:pt x="15094" y="0"/>
                  </a:lnTo>
                  <a:lnTo>
                    <a:pt x="13874" y="953"/>
                  </a:lnTo>
                  <a:lnTo>
                    <a:pt x="13585" y="1167"/>
                  </a:lnTo>
                  <a:lnTo>
                    <a:pt x="12696" y="172"/>
                  </a:lnTo>
                  <a:lnTo>
                    <a:pt x="1254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56;p43">
              <a:extLst>
                <a:ext uri="{FF2B5EF4-FFF2-40B4-BE49-F238E27FC236}">
                  <a16:creationId xmlns:a16="http://schemas.microsoft.com/office/drawing/2014/main" id="{9F2F3F67-9985-4A29-90CD-29EC8B93F94A}"/>
                </a:ext>
              </a:extLst>
            </p:cNvPr>
            <p:cNvSpPr/>
            <p:nvPr/>
          </p:nvSpPr>
          <p:spPr>
            <a:xfrm>
              <a:off x="4731550" y="3318475"/>
              <a:ext cx="108950" cy="97175"/>
            </a:xfrm>
            <a:custGeom>
              <a:avLst/>
              <a:gdLst/>
              <a:ahLst/>
              <a:cxnLst/>
              <a:rect l="l" t="t" r="r" b="b"/>
              <a:pathLst>
                <a:path w="4358" h="3887" extrusionOk="0">
                  <a:moveTo>
                    <a:pt x="343" y="0"/>
                  </a:moveTo>
                  <a:lnTo>
                    <a:pt x="1" y="814"/>
                  </a:lnTo>
                  <a:lnTo>
                    <a:pt x="2581" y="2976"/>
                  </a:lnTo>
                  <a:lnTo>
                    <a:pt x="4165" y="3886"/>
                  </a:lnTo>
                  <a:lnTo>
                    <a:pt x="4358" y="2184"/>
                  </a:lnTo>
                  <a:lnTo>
                    <a:pt x="3394" y="1745"/>
                  </a:lnTo>
                  <a:lnTo>
                    <a:pt x="3512" y="1381"/>
                  </a:lnTo>
                  <a:lnTo>
                    <a:pt x="3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57;p43">
              <a:extLst>
                <a:ext uri="{FF2B5EF4-FFF2-40B4-BE49-F238E27FC236}">
                  <a16:creationId xmlns:a16="http://schemas.microsoft.com/office/drawing/2014/main" id="{47BB43A1-D5B1-4EF0-A64D-B862F22D5D40}"/>
                </a:ext>
              </a:extLst>
            </p:cNvPr>
            <p:cNvSpPr/>
            <p:nvPr/>
          </p:nvSpPr>
          <p:spPr>
            <a:xfrm>
              <a:off x="4884100" y="3231225"/>
              <a:ext cx="104125" cy="122325"/>
            </a:xfrm>
            <a:custGeom>
              <a:avLst/>
              <a:gdLst/>
              <a:ahLst/>
              <a:cxnLst/>
              <a:rect l="l" t="t" r="r" b="b"/>
              <a:pathLst>
                <a:path w="4165" h="4893" extrusionOk="0">
                  <a:moveTo>
                    <a:pt x="4165" y="1"/>
                  </a:moveTo>
                  <a:lnTo>
                    <a:pt x="2388" y="343"/>
                  </a:lnTo>
                  <a:lnTo>
                    <a:pt x="1542" y="1713"/>
                  </a:lnTo>
                  <a:lnTo>
                    <a:pt x="1" y="3266"/>
                  </a:lnTo>
                  <a:lnTo>
                    <a:pt x="611" y="4893"/>
                  </a:lnTo>
                  <a:lnTo>
                    <a:pt x="2848" y="4154"/>
                  </a:lnTo>
                  <a:cubicBezTo>
                    <a:pt x="2848" y="4154"/>
                    <a:pt x="3630" y="2666"/>
                    <a:pt x="3587" y="2452"/>
                  </a:cubicBezTo>
                  <a:cubicBezTo>
                    <a:pt x="3544" y="2238"/>
                    <a:pt x="3512" y="1135"/>
                    <a:pt x="3512" y="1135"/>
                  </a:cubicBezTo>
                  <a:lnTo>
                    <a:pt x="41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58;p43">
              <a:extLst>
                <a:ext uri="{FF2B5EF4-FFF2-40B4-BE49-F238E27FC236}">
                  <a16:creationId xmlns:a16="http://schemas.microsoft.com/office/drawing/2014/main" id="{425F2DFD-3888-4F22-918D-5EF90B785A6D}"/>
                </a:ext>
              </a:extLst>
            </p:cNvPr>
            <p:cNvSpPr/>
            <p:nvPr/>
          </p:nvSpPr>
          <p:spPr>
            <a:xfrm>
              <a:off x="4998125" y="3068775"/>
              <a:ext cx="58625" cy="73625"/>
            </a:xfrm>
            <a:custGeom>
              <a:avLst/>
              <a:gdLst/>
              <a:ahLst/>
              <a:cxnLst/>
              <a:rect l="l" t="t" r="r" b="b"/>
              <a:pathLst>
                <a:path w="2345" h="2945" extrusionOk="0">
                  <a:moveTo>
                    <a:pt x="632" y="1"/>
                  </a:moveTo>
                  <a:lnTo>
                    <a:pt x="268" y="279"/>
                  </a:lnTo>
                  <a:cubicBezTo>
                    <a:pt x="257" y="322"/>
                    <a:pt x="0" y="2591"/>
                    <a:pt x="0" y="2591"/>
                  </a:cubicBezTo>
                  <a:lnTo>
                    <a:pt x="1531" y="2441"/>
                  </a:lnTo>
                  <a:lnTo>
                    <a:pt x="2345" y="2945"/>
                  </a:lnTo>
                  <a:lnTo>
                    <a:pt x="2345" y="2945"/>
                  </a:lnTo>
                  <a:lnTo>
                    <a:pt x="1745" y="1606"/>
                  </a:lnTo>
                  <a:lnTo>
                    <a:pt x="889" y="1542"/>
                  </a:lnTo>
                  <a:lnTo>
                    <a:pt x="1028" y="1189"/>
                  </a:lnTo>
                  <a:lnTo>
                    <a:pt x="1081" y="11"/>
                  </a:lnTo>
                  <a:lnTo>
                    <a:pt x="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59;p43">
              <a:extLst>
                <a:ext uri="{FF2B5EF4-FFF2-40B4-BE49-F238E27FC236}">
                  <a16:creationId xmlns:a16="http://schemas.microsoft.com/office/drawing/2014/main" id="{813A5B78-FAEF-4F13-B9EC-5BD3B473A6AC}"/>
                </a:ext>
              </a:extLst>
            </p:cNvPr>
            <p:cNvSpPr/>
            <p:nvPr/>
          </p:nvSpPr>
          <p:spPr>
            <a:xfrm>
              <a:off x="5021925" y="3140225"/>
              <a:ext cx="45250" cy="54625"/>
            </a:xfrm>
            <a:custGeom>
              <a:avLst/>
              <a:gdLst/>
              <a:ahLst/>
              <a:cxnLst/>
              <a:rect l="l" t="t" r="r" b="b"/>
              <a:pathLst>
                <a:path w="1810" h="2185" extrusionOk="0">
                  <a:moveTo>
                    <a:pt x="365" y="1"/>
                  </a:moveTo>
                  <a:lnTo>
                    <a:pt x="333" y="258"/>
                  </a:lnTo>
                  <a:lnTo>
                    <a:pt x="1" y="429"/>
                  </a:lnTo>
                  <a:lnTo>
                    <a:pt x="333" y="932"/>
                  </a:lnTo>
                  <a:lnTo>
                    <a:pt x="44" y="1971"/>
                  </a:lnTo>
                  <a:lnTo>
                    <a:pt x="729" y="2185"/>
                  </a:lnTo>
                  <a:lnTo>
                    <a:pt x="1360" y="1874"/>
                  </a:lnTo>
                  <a:lnTo>
                    <a:pt x="1810" y="954"/>
                  </a:lnTo>
                  <a:lnTo>
                    <a:pt x="1607" y="579"/>
                  </a:lnTo>
                  <a:lnTo>
                    <a:pt x="1082" y="740"/>
                  </a:lnTo>
                  <a:lnTo>
                    <a:pt x="1018" y="204"/>
                  </a:lnTo>
                  <a:lnTo>
                    <a:pt x="3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60;p43">
              <a:extLst>
                <a:ext uri="{FF2B5EF4-FFF2-40B4-BE49-F238E27FC236}">
                  <a16:creationId xmlns:a16="http://schemas.microsoft.com/office/drawing/2014/main" id="{1AC6DF0C-2842-41B3-B844-BDD4C780075C}"/>
                </a:ext>
              </a:extLst>
            </p:cNvPr>
            <p:cNvSpPr/>
            <p:nvPr/>
          </p:nvSpPr>
          <p:spPr>
            <a:xfrm>
              <a:off x="5101150" y="3202600"/>
              <a:ext cx="123925" cy="81100"/>
            </a:xfrm>
            <a:custGeom>
              <a:avLst/>
              <a:gdLst/>
              <a:ahLst/>
              <a:cxnLst/>
              <a:rect l="l" t="t" r="r" b="b"/>
              <a:pathLst>
                <a:path w="4957" h="3244" extrusionOk="0">
                  <a:moveTo>
                    <a:pt x="4957" y="0"/>
                  </a:moveTo>
                  <a:cubicBezTo>
                    <a:pt x="4347" y="11"/>
                    <a:pt x="3704" y="22"/>
                    <a:pt x="3704" y="22"/>
                  </a:cubicBezTo>
                  <a:lnTo>
                    <a:pt x="2516" y="1199"/>
                  </a:lnTo>
                  <a:lnTo>
                    <a:pt x="2227" y="664"/>
                  </a:lnTo>
                  <a:lnTo>
                    <a:pt x="1820" y="803"/>
                  </a:lnTo>
                  <a:lnTo>
                    <a:pt x="1392" y="600"/>
                  </a:lnTo>
                  <a:lnTo>
                    <a:pt x="1" y="1809"/>
                  </a:lnTo>
                  <a:lnTo>
                    <a:pt x="482" y="1681"/>
                  </a:lnTo>
                  <a:lnTo>
                    <a:pt x="1242" y="1745"/>
                  </a:lnTo>
                  <a:lnTo>
                    <a:pt x="943" y="2098"/>
                  </a:lnTo>
                  <a:cubicBezTo>
                    <a:pt x="943" y="2098"/>
                    <a:pt x="1703" y="2238"/>
                    <a:pt x="1703" y="2355"/>
                  </a:cubicBezTo>
                  <a:cubicBezTo>
                    <a:pt x="1703" y="2412"/>
                    <a:pt x="1840" y="2426"/>
                    <a:pt x="1991" y="2426"/>
                  </a:cubicBezTo>
                  <a:cubicBezTo>
                    <a:pt x="2156" y="2426"/>
                    <a:pt x="2338" y="2409"/>
                    <a:pt x="2377" y="2409"/>
                  </a:cubicBezTo>
                  <a:cubicBezTo>
                    <a:pt x="2379" y="2409"/>
                    <a:pt x="2381" y="2409"/>
                    <a:pt x="2383" y="2409"/>
                  </a:cubicBezTo>
                  <a:cubicBezTo>
                    <a:pt x="2494" y="2409"/>
                    <a:pt x="3501" y="2163"/>
                    <a:pt x="3501" y="2163"/>
                  </a:cubicBezTo>
                  <a:cubicBezTo>
                    <a:pt x="3501" y="2163"/>
                    <a:pt x="3747" y="2537"/>
                    <a:pt x="3769" y="2666"/>
                  </a:cubicBezTo>
                  <a:cubicBezTo>
                    <a:pt x="3790" y="2794"/>
                    <a:pt x="4325" y="3137"/>
                    <a:pt x="4422" y="3190"/>
                  </a:cubicBezTo>
                  <a:cubicBezTo>
                    <a:pt x="4486" y="3233"/>
                    <a:pt x="4775" y="3244"/>
                    <a:pt x="4957" y="3244"/>
                  </a:cubicBezTo>
                  <a:lnTo>
                    <a:pt x="49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61;p43">
              <a:extLst>
                <a:ext uri="{FF2B5EF4-FFF2-40B4-BE49-F238E27FC236}">
                  <a16:creationId xmlns:a16="http://schemas.microsoft.com/office/drawing/2014/main" id="{4E0B01A9-9D27-4874-A8AE-05D1481C9E28}"/>
                </a:ext>
              </a:extLst>
            </p:cNvPr>
            <p:cNvSpPr/>
            <p:nvPr/>
          </p:nvSpPr>
          <p:spPr>
            <a:xfrm>
              <a:off x="4843700" y="3390725"/>
              <a:ext cx="97700" cy="33225"/>
            </a:xfrm>
            <a:custGeom>
              <a:avLst/>
              <a:gdLst/>
              <a:ahLst/>
              <a:cxnLst/>
              <a:rect l="l" t="t" r="r" b="b"/>
              <a:pathLst>
                <a:path w="3908" h="1329" extrusionOk="0">
                  <a:moveTo>
                    <a:pt x="2388" y="1"/>
                  </a:moveTo>
                  <a:lnTo>
                    <a:pt x="2131" y="226"/>
                  </a:lnTo>
                  <a:lnTo>
                    <a:pt x="1124" y="622"/>
                  </a:lnTo>
                  <a:lnTo>
                    <a:pt x="568" y="590"/>
                  </a:lnTo>
                  <a:lnTo>
                    <a:pt x="107" y="836"/>
                  </a:lnTo>
                  <a:lnTo>
                    <a:pt x="0" y="996"/>
                  </a:lnTo>
                  <a:lnTo>
                    <a:pt x="86" y="1136"/>
                  </a:lnTo>
                  <a:lnTo>
                    <a:pt x="139" y="1328"/>
                  </a:lnTo>
                  <a:lnTo>
                    <a:pt x="1114" y="1189"/>
                  </a:lnTo>
                  <a:lnTo>
                    <a:pt x="1713" y="943"/>
                  </a:lnTo>
                  <a:lnTo>
                    <a:pt x="2495" y="814"/>
                  </a:lnTo>
                  <a:lnTo>
                    <a:pt x="3265" y="483"/>
                  </a:lnTo>
                  <a:lnTo>
                    <a:pt x="3908" y="450"/>
                  </a:lnTo>
                  <a:lnTo>
                    <a:pt x="3683" y="65"/>
                  </a:lnTo>
                  <a:cubicBezTo>
                    <a:pt x="3683" y="65"/>
                    <a:pt x="3447" y="129"/>
                    <a:pt x="3447" y="161"/>
                  </a:cubicBezTo>
                  <a:cubicBezTo>
                    <a:pt x="3447" y="163"/>
                    <a:pt x="3444" y="163"/>
                    <a:pt x="3438" y="163"/>
                  </a:cubicBezTo>
                  <a:cubicBezTo>
                    <a:pt x="3333" y="163"/>
                    <a:pt x="2388" y="1"/>
                    <a:pt x="23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62;p43">
              <a:extLst>
                <a:ext uri="{FF2B5EF4-FFF2-40B4-BE49-F238E27FC236}">
                  <a16:creationId xmlns:a16="http://schemas.microsoft.com/office/drawing/2014/main" id="{1D6F99FC-7575-4104-BE3D-011616A71A2E}"/>
                </a:ext>
              </a:extLst>
            </p:cNvPr>
            <p:cNvSpPr/>
            <p:nvPr/>
          </p:nvSpPr>
          <p:spPr>
            <a:xfrm>
              <a:off x="4986350" y="3244350"/>
              <a:ext cx="64775" cy="98500"/>
            </a:xfrm>
            <a:custGeom>
              <a:avLst/>
              <a:gdLst/>
              <a:ahLst/>
              <a:cxnLst/>
              <a:rect l="l" t="t" r="r" b="b"/>
              <a:pathLst>
                <a:path w="2591" h="3940" extrusionOk="0">
                  <a:moveTo>
                    <a:pt x="2591" y="0"/>
                  </a:moveTo>
                  <a:lnTo>
                    <a:pt x="1916" y="407"/>
                  </a:lnTo>
                  <a:lnTo>
                    <a:pt x="632" y="889"/>
                  </a:lnTo>
                  <a:cubicBezTo>
                    <a:pt x="632" y="889"/>
                    <a:pt x="289" y="1242"/>
                    <a:pt x="289" y="1285"/>
                  </a:cubicBezTo>
                  <a:cubicBezTo>
                    <a:pt x="289" y="1328"/>
                    <a:pt x="0" y="2623"/>
                    <a:pt x="21" y="2655"/>
                  </a:cubicBezTo>
                  <a:cubicBezTo>
                    <a:pt x="32" y="2698"/>
                    <a:pt x="75" y="3180"/>
                    <a:pt x="75" y="3180"/>
                  </a:cubicBezTo>
                  <a:lnTo>
                    <a:pt x="64" y="3940"/>
                  </a:lnTo>
                  <a:lnTo>
                    <a:pt x="567" y="3651"/>
                  </a:lnTo>
                  <a:lnTo>
                    <a:pt x="739" y="3212"/>
                  </a:lnTo>
                  <a:lnTo>
                    <a:pt x="696" y="2580"/>
                  </a:lnTo>
                  <a:lnTo>
                    <a:pt x="1028" y="3019"/>
                  </a:lnTo>
                  <a:lnTo>
                    <a:pt x="1681" y="2751"/>
                  </a:lnTo>
                  <a:lnTo>
                    <a:pt x="1317" y="1981"/>
                  </a:lnTo>
                  <a:lnTo>
                    <a:pt x="1542" y="1585"/>
                  </a:lnTo>
                  <a:lnTo>
                    <a:pt x="1766" y="1156"/>
                  </a:lnTo>
                  <a:lnTo>
                    <a:pt x="1435" y="1413"/>
                  </a:lnTo>
                  <a:lnTo>
                    <a:pt x="739" y="1895"/>
                  </a:lnTo>
                  <a:lnTo>
                    <a:pt x="685" y="1435"/>
                  </a:lnTo>
                  <a:lnTo>
                    <a:pt x="1017" y="996"/>
                  </a:lnTo>
                  <a:lnTo>
                    <a:pt x="2195" y="685"/>
                  </a:lnTo>
                  <a:lnTo>
                    <a:pt x="25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63;p43">
              <a:extLst>
                <a:ext uri="{FF2B5EF4-FFF2-40B4-BE49-F238E27FC236}">
                  <a16:creationId xmlns:a16="http://schemas.microsoft.com/office/drawing/2014/main" id="{8A75FF3E-DA59-4C44-837F-64AECAE70B37}"/>
                </a:ext>
              </a:extLst>
            </p:cNvPr>
            <p:cNvSpPr/>
            <p:nvPr/>
          </p:nvSpPr>
          <p:spPr>
            <a:xfrm>
              <a:off x="4928800" y="3339350"/>
              <a:ext cx="296275" cy="358375"/>
            </a:xfrm>
            <a:custGeom>
              <a:avLst/>
              <a:gdLst/>
              <a:ahLst/>
              <a:cxnLst/>
              <a:rect l="l" t="t" r="r" b="b"/>
              <a:pathLst>
                <a:path w="11851" h="14335" extrusionOk="0">
                  <a:moveTo>
                    <a:pt x="9153" y="0"/>
                  </a:moveTo>
                  <a:lnTo>
                    <a:pt x="8222" y="375"/>
                  </a:lnTo>
                  <a:lnTo>
                    <a:pt x="7301" y="739"/>
                  </a:lnTo>
                  <a:lnTo>
                    <a:pt x="7066" y="2227"/>
                  </a:lnTo>
                  <a:cubicBezTo>
                    <a:pt x="7066" y="2227"/>
                    <a:pt x="6576" y="3053"/>
                    <a:pt x="6384" y="3053"/>
                  </a:cubicBezTo>
                  <a:cubicBezTo>
                    <a:pt x="6379" y="3053"/>
                    <a:pt x="6374" y="3052"/>
                    <a:pt x="6370" y="3051"/>
                  </a:cubicBezTo>
                  <a:cubicBezTo>
                    <a:pt x="6199" y="3009"/>
                    <a:pt x="5214" y="2677"/>
                    <a:pt x="5214" y="2677"/>
                  </a:cubicBezTo>
                  <a:lnTo>
                    <a:pt x="4936" y="3619"/>
                  </a:lnTo>
                  <a:lnTo>
                    <a:pt x="4871" y="3811"/>
                  </a:lnTo>
                  <a:lnTo>
                    <a:pt x="4058" y="5385"/>
                  </a:lnTo>
                  <a:cubicBezTo>
                    <a:pt x="2613" y="6520"/>
                    <a:pt x="1970" y="7034"/>
                    <a:pt x="1970" y="7034"/>
                  </a:cubicBezTo>
                  <a:lnTo>
                    <a:pt x="0" y="8629"/>
                  </a:lnTo>
                  <a:lnTo>
                    <a:pt x="290" y="10534"/>
                  </a:lnTo>
                  <a:lnTo>
                    <a:pt x="579" y="12547"/>
                  </a:lnTo>
                  <a:lnTo>
                    <a:pt x="472" y="12943"/>
                  </a:lnTo>
                  <a:lnTo>
                    <a:pt x="65" y="14335"/>
                  </a:lnTo>
                  <a:lnTo>
                    <a:pt x="2495" y="13061"/>
                  </a:lnTo>
                  <a:lnTo>
                    <a:pt x="3244" y="13146"/>
                  </a:lnTo>
                  <a:lnTo>
                    <a:pt x="5449" y="11155"/>
                  </a:lnTo>
                  <a:lnTo>
                    <a:pt x="7762" y="9871"/>
                  </a:lnTo>
                  <a:lnTo>
                    <a:pt x="9271" y="10320"/>
                  </a:lnTo>
                  <a:lnTo>
                    <a:pt x="9731" y="9282"/>
                  </a:lnTo>
                  <a:lnTo>
                    <a:pt x="9967" y="8746"/>
                  </a:lnTo>
                  <a:lnTo>
                    <a:pt x="10780" y="11069"/>
                  </a:lnTo>
                  <a:lnTo>
                    <a:pt x="11851" y="11369"/>
                  </a:lnTo>
                  <a:lnTo>
                    <a:pt x="11851" y="675"/>
                  </a:lnTo>
                  <a:lnTo>
                    <a:pt x="11701" y="878"/>
                  </a:lnTo>
                  <a:lnTo>
                    <a:pt x="11530" y="1992"/>
                  </a:lnTo>
                  <a:lnTo>
                    <a:pt x="10877" y="1981"/>
                  </a:lnTo>
                  <a:lnTo>
                    <a:pt x="10138" y="1959"/>
                  </a:lnTo>
                  <a:lnTo>
                    <a:pt x="9903" y="140"/>
                  </a:lnTo>
                  <a:lnTo>
                    <a:pt x="91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64;p43">
              <a:extLst>
                <a:ext uri="{FF2B5EF4-FFF2-40B4-BE49-F238E27FC236}">
                  <a16:creationId xmlns:a16="http://schemas.microsoft.com/office/drawing/2014/main" id="{E98250BA-B1E2-406E-89C9-D6860637CA77}"/>
                </a:ext>
              </a:extLst>
            </p:cNvPr>
            <p:cNvSpPr/>
            <p:nvPr/>
          </p:nvSpPr>
          <p:spPr>
            <a:xfrm>
              <a:off x="5161900" y="2627200"/>
              <a:ext cx="63175" cy="161400"/>
            </a:xfrm>
            <a:custGeom>
              <a:avLst/>
              <a:gdLst/>
              <a:ahLst/>
              <a:cxnLst/>
              <a:rect l="l" t="t" r="r" b="b"/>
              <a:pathLst>
                <a:path w="2527" h="6456" extrusionOk="0">
                  <a:moveTo>
                    <a:pt x="2527" y="0"/>
                  </a:moveTo>
                  <a:lnTo>
                    <a:pt x="2227" y="407"/>
                  </a:lnTo>
                  <a:lnTo>
                    <a:pt x="1970" y="1917"/>
                  </a:lnTo>
                  <a:cubicBezTo>
                    <a:pt x="1970" y="1917"/>
                    <a:pt x="1874" y="2206"/>
                    <a:pt x="1713" y="2612"/>
                  </a:cubicBezTo>
                  <a:cubicBezTo>
                    <a:pt x="1585" y="2966"/>
                    <a:pt x="1424" y="3405"/>
                    <a:pt x="1264" y="3811"/>
                  </a:cubicBezTo>
                  <a:cubicBezTo>
                    <a:pt x="1060" y="4325"/>
                    <a:pt x="868" y="4796"/>
                    <a:pt x="761" y="5021"/>
                  </a:cubicBezTo>
                  <a:cubicBezTo>
                    <a:pt x="739" y="5075"/>
                    <a:pt x="718" y="5117"/>
                    <a:pt x="707" y="5139"/>
                  </a:cubicBezTo>
                  <a:cubicBezTo>
                    <a:pt x="514" y="5406"/>
                    <a:pt x="1" y="6455"/>
                    <a:pt x="1" y="6455"/>
                  </a:cubicBezTo>
                  <a:lnTo>
                    <a:pt x="1820" y="4818"/>
                  </a:lnTo>
                  <a:lnTo>
                    <a:pt x="2152" y="4529"/>
                  </a:lnTo>
                  <a:lnTo>
                    <a:pt x="2291" y="4411"/>
                  </a:lnTo>
                  <a:lnTo>
                    <a:pt x="2516" y="4197"/>
                  </a:lnTo>
                  <a:lnTo>
                    <a:pt x="2527" y="4197"/>
                  </a:lnTo>
                  <a:lnTo>
                    <a:pt x="25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65;p43">
              <a:extLst>
                <a:ext uri="{FF2B5EF4-FFF2-40B4-BE49-F238E27FC236}">
                  <a16:creationId xmlns:a16="http://schemas.microsoft.com/office/drawing/2014/main" id="{928C6FDA-F8AF-448E-A391-2B41D2A5C490}"/>
                </a:ext>
              </a:extLst>
            </p:cNvPr>
            <p:cNvSpPr/>
            <p:nvPr/>
          </p:nvSpPr>
          <p:spPr>
            <a:xfrm>
              <a:off x="5225050" y="1285850"/>
              <a:ext cx="677675" cy="3016700"/>
            </a:xfrm>
            <a:custGeom>
              <a:avLst/>
              <a:gdLst/>
              <a:ahLst/>
              <a:cxnLst/>
              <a:rect l="l" t="t" r="r" b="b"/>
              <a:pathLst>
                <a:path w="27107" h="120668" extrusionOk="0">
                  <a:moveTo>
                    <a:pt x="2913" y="50657"/>
                  </a:moveTo>
                  <a:lnTo>
                    <a:pt x="3480" y="50892"/>
                  </a:lnTo>
                  <a:lnTo>
                    <a:pt x="3983" y="52156"/>
                  </a:lnTo>
                  <a:lnTo>
                    <a:pt x="3009" y="52905"/>
                  </a:lnTo>
                  <a:lnTo>
                    <a:pt x="2463" y="51567"/>
                  </a:lnTo>
                  <a:lnTo>
                    <a:pt x="2913" y="50657"/>
                  </a:lnTo>
                  <a:close/>
                  <a:moveTo>
                    <a:pt x="1" y="1"/>
                  </a:moveTo>
                  <a:lnTo>
                    <a:pt x="1" y="30831"/>
                  </a:lnTo>
                  <a:lnTo>
                    <a:pt x="311" y="31035"/>
                  </a:lnTo>
                  <a:lnTo>
                    <a:pt x="6916" y="35755"/>
                  </a:lnTo>
                  <a:lnTo>
                    <a:pt x="7013" y="36355"/>
                  </a:lnTo>
                  <a:lnTo>
                    <a:pt x="7109" y="36965"/>
                  </a:lnTo>
                  <a:lnTo>
                    <a:pt x="7205" y="37629"/>
                  </a:lnTo>
                  <a:lnTo>
                    <a:pt x="8287" y="38025"/>
                  </a:lnTo>
                  <a:lnTo>
                    <a:pt x="11027" y="39021"/>
                  </a:lnTo>
                  <a:lnTo>
                    <a:pt x="12537" y="41033"/>
                  </a:lnTo>
                  <a:lnTo>
                    <a:pt x="13404" y="40701"/>
                  </a:lnTo>
                  <a:cubicBezTo>
                    <a:pt x="13404" y="40701"/>
                    <a:pt x="13468" y="39920"/>
                    <a:pt x="13286" y="39716"/>
                  </a:cubicBezTo>
                  <a:cubicBezTo>
                    <a:pt x="13282" y="39711"/>
                    <a:pt x="13281" y="39709"/>
                    <a:pt x="13281" y="39709"/>
                  </a:cubicBezTo>
                  <a:lnTo>
                    <a:pt x="13281" y="39709"/>
                  </a:lnTo>
                  <a:cubicBezTo>
                    <a:pt x="13304" y="39709"/>
                    <a:pt x="15293" y="41800"/>
                    <a:pt x="16390" y="42960"/>
                  </a:cubicBezTo>
                  <a:cubicBezTo>
                    <a:pt x="16819" y="43410"/>
                    <a:pt x="17118" y="43720"/>
                    <a:pt x="17118" y="43720"/>
                  </a:cubicBezTo>
                  <a:lnTo>
                    <a:pt x="17803" y="46022"/>
                  </a:lnTo>
                  <a:lnTo>
                    <a:pt x="17482" y="46086"/>
                  </a:lnTo>
                  <a:lnTo>
                    <a:pt x="15609" y="46461"/>
                  </a:lnTo>
                  <a:lnTo>
                    <a:pt x="16423" y="49811"/>
                  </a:lnTo>
                  <a:lnTo>
                    <a:pt x="15641" y="49704"/>
                  </a:lnTo>
                  <a:lnTo>
                    <a:pt x="14795" y="49597"/>
                  </a:lnTo>
                  <a:lnTo>
                    <a:pt x="12419" y="50186"/>
                  </a:lnTo>
                  <a:lnTo>
                    <a:pt x="12130" y="48998"/>
                  </a:lnTo>
                  <a:lnTo>
                    <a:pt x="8372" y="51631"/>
                  </a:lnTo>
                  <a:lnTo>
                    <a:pt x="6403" y="51139"/>
                  </a:lnTo>
                  <a:lnTo>
                    <a:pt x="10331" y="46568"/>
                  </a:lnTo>
                  <a:lnTo>
                    <a:pt x="8308" y="46739"/>
                  </a:lnTo>
                  <a:lnTo>
                    <a:pt x="7944" y="45551"/>
                  </a:lnTo>
                  <a:lnTo>
                    <a:pt x="6017" y="47242"/>
                  </a:lnTo>
                  <a:lnTo>
                    <a:pt x="4540" y="46835"/>
                  </a:lnTo>
                  <a:lnTo>
                    <a:pt x="4540" y="46225"/>
                  </a:lnTo>
                  <a:lnTo>
                    <a:pt x="4047" y="45947"/>
                  </a:lnTo>
                  <a:lnTo>
                    <a:pt x="761" y="44148"/>
                  </a:lnTo>
                  <a:lnTo>
                    <a:pt x="1" y="44576"/>
                  </a:lnTo>
                  <a:lnTo>
                    <a:pt x="1" y="53654"/>
                  </a:lnTo>
                  <a:lnTo>
                    <a:pt x="1200" y="53119"/>
                  </a:lnTo>
                  <a:lnTo>
                    <a:pt x="1778" y="52605"/>
                  </a:lnTo>
                  <a:lnTo>
                    <a:pt x="2313" y="52134"/>
                  </a:lnTo>
                  <a:lnTo>
                    <a:pt x="2624" y="53108"/>
                  </a:lnTo>
                  <a:lnTo>
                    <a:pt x="2249" y="54832"/>
                  </a:lnTo>
                  <a:lnTo>
                    <a:pt x="1296" y="55067"/>
                  </a:lnTo>
                  <a:lnTo>
                    <a:pt x="975" y="57144"/>
                  </a:lnTo>
                  <a:lnTo>
                    <a:pt x="215" y="57851"/>
                  </a:lnTo>
                  <a:lnTo>
                    <a:pt x="1" y="57851"/>
                  </a:lnTo>
                  <a:lnTo>
                    <a:pt x="1" y="76670"/>
                  </a:lnTo>
                  <a:cubicBezTo>
                    <a:pt x="558" y="77152"/>
                    <a:pt x="1093" y="77634"/>
                    <a:pt x="1146" y="77676"/>
                  </a:cubicBezTo>
                  <a:cubicBezTo>
                    <a:pt x="1264" y="77773"/>
                    <a:pt x="1992" y="78715"/>
                    <a:pt x="1992" y="78715"/>
                  </a:cubicBezTo>
                  <a:lnTo>
                    <a:pt x="2174" y="79432"/>
                  </a:lnTo>
                  <a:lnTo>
                    <a:pt x="2538" y="80064"/>
                  </a:lnTo>
                  <a:lnTo>
                    <a:pt x="3138" y="81102"/>
                  </a:lnTo>
                  <a:lnTo>
                    <a:pt x="3962" y="82098"/>
                  </a:lnTo>
                  <a:lnTo>
                    <a:pt x="2399" y="81220"/>
                  </a:lnTo>
                  <a:lnTo>
                    <a:pt x="2067" y="80492"/>
                  </a:lnTo>
                  <a:lnTo>
                    <a:pt x="1939" y="80203"/>
                  </a:lnTo>
                  <a:cubicBezTo>
                    <a:pt x="1939" y="80203"/>
                    <a:pt x="669" y="79568"/>
                    <a:pt x="555" y="79568"/>
                  </a:cubicBezTo>
                  <a:cubicBezTo>
                    <a:pt x="550" y="79568"/>
                    <a:pt x="548" y="79569"/>
                    <a:pt x="547" y="79571"/>
                  </a:cubicBezTo>
                  <a:cubicBezTo>
                    <a:pt x="526" y="79614"/>
                    <a:pt x="162" y="80064"/>
                    <a:pt x="162" y="80064"/>
                  </a:cubicBezTo>
                  <a:cubicBezTo>
                    <a:pt x="162" y="80064"/>
                    <a:pt x="97" y="79999"/>
                    <a:pt x="1" y="79914"/>
                  </a:cubicBezTo>
                  <a:lnTo>
                    <a:pt x="1" y="82815"/>
                  </a:lnTo>
                  <a:lnTo>
                    <a:pt x="986" y="82355"/>
                  </a:lnTo>
                  <a:cubicBezTo>
                    <a:pt x="986" y="82355"/>
                    <a:pt x="1478" y="83843"/>
                    <a:pt x="1703" y="84356"/>
                  </a:cubicBezTo>
                  <a:cubicBezTo>
                    <a:pt x="1939" y="84881"/>
                    <a:pt x="2056" y="85577"/>
                    <a:pt x="2056" y="85577"/>
                  </a:cubicBezTo>
                  <a:cubicBezTo>
                    <a:pt x="2056" y="85577"/>
                    <a:pt x="3448" y="87407"/>
                    <a:pt x="3619" y="87547"/>
                  </a:cubicBezTo>
                  <a:cubicBezTo>
                    <a:pt x="3673" y="87589"/>
                    <a:pt x="3769" y="87825"/>
                    <a:pt x="3876" y="88135"/>
                  </a:cubicBezTo>
                  <a:cubicBezTo>
                    <a:pt x="4165" y="88906"/>
                    <a:pt x="4561" y="90201"/>
                    <a:pt x="4604" y="90341"/>
                  </a:cubicBezTo>
                  <a:cubicBezTo>
                    <a:pt x="4658" y="90544"/>
                    <a:pt x="5182" y="92535"/>
                    <a:pt x="5182" y="92535"/>
                  </a:cubicBezTo>
                  <a:lnTo>
                    <a:pt x="4433" y="92342"/>
                  </a:lnTo>
                  <a:lnTo>
                    <a:pt x="4315" y="93734"/>
                  </a:lnTo>
                  <a:lnTo>
                    <a:pt x="3384" y="95083"/>
                  </a:lnTo>
                  <a:lnTo>
                    <a:pt x="2110" y="94408"/>
                  </a:lnTo>
                  <a:lnTo>
                    <a:pt x="311" y="93884"/>
                  </a:lnTo>
                  <a:lnTo>
                    <a:pt x="1" y="93509"/>
                  </a:lnTo>
                  <a:lnTo>
                    <a:pt x="1" y="107490"/>
                  </a:lnTo>
                  <a:lnTo>
                    <a:pt x="27106" y="120668"/>
                  </a:lnTo>
                  <a:lnTo>
                    <a:pt x="27106" y="13168"/>
                  </a:lnTo>
                  <a:lnTo>
                    <a:pt x="1" y="1"/>
                  </a:lnTo>
                  <a:close/>
                </a:path>
              </a:pathLst>
            </a:custGeom>
            <a:solidFill>
              <a:srgbClr val="5B9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66;p43">
              <a:extLst>
                <a:ext uri="{FF2B5EF4-FFF2-40B4-BE49-F238E27FC236}">
                  <a16:creationId xmlns:a16="http://schemas.microsoft.com/office/drawing/2014/main" id="{EAFB06B1-D5A6-430F-AF99-38550324F440}"/>
                </a:ext>
              </a:extLst>
            </p:cNvPr>
            <p:cNvSpPr/>
            <p:nvPr/>
          </p:nvSpPr>
          <p:spPr>
            <a:xfrm>
              <a:off x="5225050" y="2056625"/>
              <a:ext cx="445100" cy="520025"/>
            </a:xfrm>
            <a:custGeom>
              <a:avLst/>
              <a:gdLst/>
              <a:ahLst/>
              <a:cxnLst/>
              <a:rect l="l" t="t" r="r" b="b"/>
              <a:pathLst>
                <a:path w="17804" h="20801" extrusionOk="0">
                  <a:moveTo>
                    <a:pt x="1" y="0"/>
                  </a:moveTo>
                  <a:lnTo>
                    <a:pt x="1" y="13745"/>
                  </a:lnTo>
                  <a:lnTo>
                    <a:pt x="761" y="13317"/>
                  </a:lnTo>
                  <a:lnTo>
                    <a:pt x="4047" y="15116"/>
                  </a:lnTo>
                  <a:lnTo>
                    <a:pt x="4540" y="15394"/>
                  </a:lnTo>
                  <a:lnTo>
                    <a:pt x="4540" y="16004"/>
                  </a:lnTo>
                  <a:lnTo>
                    <a:pt x="6017" y="16411"/>
                  </a:lnTo>
                  <a:lnTo>
                    <a:pt x="7944" y="14720"/>
                  </a:lnTo>
                  <a:lnTo>
                    <a:pt x="8308" y="15908"/>
                  </a:lnTo>
                  <a:lnTo>
                    <a:pt x="10331" y="15737"/>
                  </a:lnTo>
                  <a:lnTo>
                    <a:pt x="6403" y="20308"/>
                  </a:lnTo>
                  <a:lnTo>
                    <a:pt x="8372" y="20800"/>
                  </a:lnTo>
                  <a:lnTo>
                    <a:pt x="12130" y="18167"/>
                  </a:lnTo>
                  <a:lnTo>
                    <a:pt x="12419" y="19355"/>
                  </a:lnTo>
                  <a:lnTo>
                    <a:pt x="14795" y="18766"/>
                  </a:lnTo>
                  <a:lnTo>
                    <a:pt x="15641" y="18873"/>
                  </a:lnTo>
                  <a:lnTo>
                    <a:pt x="16423" y="18980"/>
                  </a:lnTo>
                  <a:lnTo>
                    <a:pt x="15609" y="15630"/>
                  </a:lnTo>
                  <a:lnTo>
                    <a:pt x="17482" y="15255"/>
                  </a:lnTo>
                  <a:lnTo>
                    <a:pt x="17803" y="15191"/>
                  </a:lnTo>
                  <a:lnTo>
                    <a:pt x="17118" y="12889"/>
                  </a:lnTo>
                  <a:cubicBezTo>
                    <a:pt x="17118" y="12889"/>
                    <a:pt x="16819" y="12579"/>
                    <a:pt x="16390" y="12129"/>
                  </a:cubicBezTo>
                  <a:cubicBezTo>
                    <a:pt x="15293" y="10969"/>
                    <a:pt x="13304" y="8878"/>
                    <a:pt x="13281" y="8878"/>
                  </a:cubicBezTo>
                  <a:lnTo>
                    <a:pt x="13281" y="8878"/>
                  </a:lnTo>
                  <a:cubicBezTo>
                    <a:pt x="13281" y="8878"/>
                    <a:pt x="13282" y="8880"/>
                    <a:pt x="13286" y="8885"/>
                  </a:cubicBezTo>
                  <a:cubicBezTo>
                    <a:pt x="13468" y="9089"/>
                    <a:pt x="13404" y="9870"/>
                    <a:pt x="13404" y="9870"/>
                  </a:cubicBezTo>
                  <a:lnTo>
                    <a:pt x="12537" y="10202"/>
                  </a:lnTo>
                  <a:lnTo>
                    <a:pt x="11027" y="8190"/>
                  </a:lnTo>
                  <a:lnTo>
                    <a:pt x="8287" y="7194"/>
                  </a:lnTo>
                  <a:lnTo>
                    <a:pt x="7205" y="6798"/>
                  </a:lnTo>
                  <a:lnTo>
                    <a:pt x="7109" y="6134"/>
                  </a:lnTo>
                  <a:lnTo>
                    <a:pt x="7013" y="5524"/>
                  </a:lnTo>
                  <a:lnTo>
                    <a:pt x="6916" y="4924"/>
                  </a:lnTo>
                  <a:lnTo>
                    <a:pt x="311" y="204"/>
                  </a:lnTo>
                  <a:lnTo>
                    <a:pt x="1" y="0"/>
                  </a:lnTo>
                  <a:close/>
                </a:path>
              </a:pathLst>
            </a:custGeom>
            <a:solidFill>
              <a:srgbClr val="6B7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67;p43">
              <a:extLst>
                <a:ext uri="{FF2B5EF4-FFF2-40B4-BE49-F238E27FC236}">
                  <a16:creationId xmlns:a16="http://schemas.microsoft.com/office/drawing/2014/main" id="{472C2DF1-9887-46CC-8D1A-DF37098624B5}"/>
                </a:ext>
              </a:extLst>
            </p:cNvPr>
            <p:cNvSpPr/>
            <p:nvPr/>
          </p:nvSpPr>
          <p:spPr>
            <a:xfrm>
              <a:off x="5225050" y="3202600"/>
              <a:ext cx="99050" cy="135700"/>
            </a:xfrm>
            <a:custGeom>
              <a:avLst/>
              <a:gdLst/>
              <a:ahLst/>
              <a:cxnLst/>
              <a:rect l="l" t="t" r="r" b="b"/>
              <a:pathLst>
                <a:path w="3962" h="5428" extrusionOk="0">
                  <a:moveTo>
                    <a:pt x="1" y="0"/>
                  </a:moveTo>
                  <a:lnTo>
                    <a:pt x="1" y="3244"/>
                  </a:lnTo>
                  <a:cubicBezTo>
                    <a:pt x="97" y="3329"/>
                    <a:pt x="162" y="3394"/>
                    <a:pt x="162" y="3394"/>
                  </a:cubicBezTo>
                  <a:cubicBezTo>
                    <a:pt x="162" y="3394"/>
                    <a:pt x="526" y="2944"/>
                    <a:pt x="547" y="2901"/>
                  </a:cubicBezTo>
                  <a:cubicBezTo>
                    <a:pt x="548" y="2899"/>
                    <a:pt x="550" y="2898"/>
                    <a:pt x="555" y="2898"/>
                  </a:cubicBezTo>
                  <a:cubicBezTo>
                    <a:pt x="669" y="2898"/>
                    <a:pt x="1939" y="3533"/>
                    <a:pt x="1939" y="3533"/>
                  </a:cubicBezTo>
                  <a:lnTo>
                    <a:pt x="2067" y="3822"/>
                  </a:lnTo>
                  <a:lnTo>
                    <a:pt x="2399" y="4550"/>
                  </a:lnTo>
                  <a:lnTo>
                    <a:pt x="3962" y="5428"/>
                  </a:lnTo>
                  <a:lnTo>
                    <a:pt x="3138" y="4432"/>
                  </a:lnTo>
                  <a:lnTo>
                    <a:pt x="2538" y="3394"/>
                  </a:lnTo>
                  <a:lnTo>
                    <a:pt x="2174" y="2762"/>
                  </a:lnTo>
                  <a:lnTo>
                    <a:pt x="1992" y="2045"/>
                  </a:lnTo>
                  <a:cubicBezTo>
                    <a:pt x="1992" y="2045"/>
                    <a:pt x="1264" y="1103"/>
                    <a:pt x="1146" y="1006"/>
                  </a:cubicBezTo>
                  <a:cubicBezTo>
                    <a:pt x="1093" y="964"/>
                    <a:pt x="558" y="482"/>
                    <a:pt x="1" y="0"/>
                  </a:cubicBezTo>
                  <a:close/>
                </a:path>
              </a:pathLst>
            </a:custGeom>
            <a:solidFill>
              <a:srgbClr val="6B7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68;p43">
              <a:extLst>
                <a:ext uri="{FF2B5EF4-FFF2-40B4-BE49-F238E27FC236}">
                  <a16:creationId xmlns:a16="http://schemas.microsoft.com/office/drawing/2014/main" id="{9ECE95A4-CDCB-4F8E-A9EA-332A2209CDC9}"/>
                </a:ext>
              </a:extLst>
            </p:cNvPr>
            <p:cNvSpPr/>
            <p:nvPr/>
          </p:nvSpPr>
          <p:spPr>
            <a:xfrm>
              <a:off x="5225050" y="3344700"/>
              <a:ext cx="129575" cy="318225"/>
            </a:xfrm>
            <a:custGeom>
              <a:avLst/>
              <a:gdLst/>
              <a:ahLst/>
              <a:cxnLst/>
              <a:rect l="l" t="t" r="r" b="b"/>
              <a:pathLst>
                <a:path w="5183" h="12729" extrusionOk="0">
                  <a:moveTo>
                    <a:pt x="986" y="1"/>
                  </a:moveTo>
                  <a:lnTo>
                    <a:pt x="1" y="461"/>
                  </a:lnTo>
                  <a:lnTo>
                    <a:pt x="1" y="11155"/>
                  </a:lnTo>
                  <a:lnTo>
                    <a:pt x="311" y="11530"/>
                  </a:lnTo>
                  <a:lnTo>
                    <a:pt x="2110" y="12054"/>
                  </a:lnTo>
                  <a:lnTo>
                    <a:pt x="3384" y="12729"/>
                  </a:lnTo>
                  <a:lnTo>
                    <a:pt x="4315" y="11380"/>
                  </a:lnTo>
                  <a:lnTo>
                    <a:pt x="4433" y="9988"/>
                  </a:lnTo>
                  <a:lnTo>
                    <a:pt x="5182" y="10181"/>
                  </a:lnTo>
                  <a:cubicBezTo>
                    <a:pt x="5182" y="10181"/>
                    <a:pt x="4658" y="8190"/>
                    <a:pt x="4604" y="7987"/>
                  </a:cubicBezTo>
                  <a:cubicBezTo>
                    <a:pt x="4561" y="7847"/>
                    <a:pt x="4165" y="6552"/>
                    <a:pt x="3876" y="5781"/>
                  </a:cubicBezTo>
                  <a:cubicBezTo>
                    <a:pt x="3769" y="5471"/>
                    <a:pt x="3673" y="5235"/>
                    <a:pt x="3619" y="5193"/>
                  </a:cubicBezTo>
                  <a:cubicBezTo>
                    <a:pt x="3448" y="5053"/>
                    <a:pt x="2056" y="3223"/>
                    <a:pt x="2056" y="3223"/>
                  </a:cubicBezTo>
                  <a:cubicBezTo>
                    <a:pt x="2056" y="3223"/>
                    <a:pt x="1939" y="2527"/>
                    <a:pt x="1703" y="2002"/>
                  </a:cubicBezTo>
                  <a:cubicBezTo>
                    <a:pt x="1478" y="1489"/>
                    <a:pt x="986" y="1"/>
                    <a:pt x="986" y="1"/>
                  </a:cubicBezTo>
                  <a:close/>
                </a:path>
              </a:pathLst>
            </a:custGeom>
            <a:solidFill>
              <a:srgbClr val="6B7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69;p43">
              <a:extLst>
                <a:ext uri="{FF2B5EF4-FFF2-40B4-BE49-F238E27FC236}">
                  <a16:creationId xmlns:a16="http://schemas.microsoft.com/office/drawing/2014/main" id="{2BF9767F-9B87-47F2-A790-E737AB85FA3A}"/>
                </a:ext>
              </a:extLst>
            </p:cNvPr>
            <p:cNvSpPr/>
            <p:nvPr/>
          </p:nvSpPr>
          <p:spPr>
            <a:xfrm>
              <a:off x="5286625" y="2552250"/>
              <a:ext cx="38025" cy="56225"/>
            </a:xfrm>
            <a:custGeom>
              <a:avLst/>
              <a:gdLst/>
              <a:ahLst/>
              <a:cxnLst/>
              <a:rect l="l" t="t" r="r" b="b"/>
              <a:pathLst>
                <a:path w="1521" h="2249" extrusionOk="0">
                  <a:moveTo>
                    <a:pt x="450" y="1"/>
                  </a:moveTo>
                  <a:lnTo>
                    <a:pt x="0" y="911"/>
                  </a:lnTo>
                  <a:lnTo>
                    <a:pt x="546" y="2249"/>
                  </a:lnTo>
                  <a:lnTo>
                    <a:pt x="1520" y="1500"/>
                  </a:lnTo>
                  <a:lnTo>
                    <a:pt x="1017" y="236"/>
                  </a:lnTo>
                  <a:lnTo>
                    <a:pt x="450" y="1"/>
                  </a:lnTo>
                  <a:close/>
                </a:path>
              </a:pathLst>
            </a:custGeom>
            <a:solidFill>
              <a:srgbClr val="6B7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70;p43">
              <a:extLst>
                <a:ext uri="{FF2B5EF4-FFF2-40B4-BE49-F238E27FC236}">
                  <a16:creationId xmlns:a16="http://schemas.microsoft.com/office/drawing/2014/main" id="{FD22F622-5818-4DFC-80C4-555AACB6233E}"/>
                </a:ext>
              </a:extLst>
            </p:cNvPr>
            <p:cNvSpPr/>
            <p:nvPr/>
          </p:nvSpPr>
          <p:spPr>
            <a:xfrm>
              <a:off x="5225050" y="2589200"/>
              <a:ext cx="65600" cy="142925"/>
            </a:xfrm>
            <a:custGeom>
              <a:avLst/>
              <a:gdLst/>
              <a:ahLst/>
              <a:cxnLst/>
              <a:rect l="l" t="t" r="r" b="b"/>
              <a:pathLst>
                <a:path w="2624" h="5717" extrusionOk="0">
                  <a:moveTo>
                    <a:pt x="2313" y="0"/>
                  </a:moveTo>
                  <a:lnTo>
                    <a:pt x="1778" y="471"/>
                  </a:lnTo>
                  <a:lnTo>
                    <a:pt x="1200" y="985"/>
                  </a:lnTo>
                  <a:lnTo>
                    <a:pt x="1" y="1520"/>
                  </a:lnTo>
                  <a:lnTo>
                    <a:pt x="1" y="5717"/>
                  </a:lnTo>
                  <a:lnTo>
                    <a:pt x="215" y="5717"/>
                  </a:lnTo>
                  <a:lnTo>
                    <a:pt x="975" y="5010"/>
                  </a:lnTo>
                  <a:lnTo>
                    <a:pt x="1296" y="2933"/>
                  </a:lnTo>
                  <a:lnTo>
                    <a:pt x="2249" y="2698"/>
                  </a:lnTo>
                  <a:lnTo>
                    <a:pt x="2624" y="974"/>
                  </a:lnTo>
                  <a:lnTo>
                    <a:pt x="2313" y="0"/>
                  </a:lnTo>
                  <a:close/>
                </a:path>
              </a:pathLst>
            </a:custGeom>
            <a:solidFill>
              <a:srgbClr val="6B7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71;p43">
              <a:extLst>
                <a:ext uri="{FF2B5EF4-FFF2-40B4-BE49-F238E27FC236}">
                  <a16:creationId xmlns:a16="http://schemas.microsoft.com/office/drawing/2014/main" id="{4BB32BEA-9A0A-4E98-B3FB-9F37182921E7}"/>
                </a:ext>
              </a:extLst>
            </p:cNvPr>
            <p:cNvSpPr/>
            <p:nvPr/>
          </p:nvSpPr>
          <p:spPr>
            <a:xfrm>
              <a:off x="3957850" y="3189750"/>
              <a:ext cx="163275" cy="183075"/>
            </a:xfrm>
            <a:custGeom>
              <a:avLst/>
              <a:gdLst/>
              <a:ahLst/>
              <a:cxnLst/>
              <a:rect l="l" t="t" r="r" b="b"/>
              <a:pathLst>
                <a:path w="6531" h="7323" extrusionOk="0">
                  <a:moveTo>
                    <a:pt x="3266" y="0"/>
                  </a:moveTo>
                  <a:lnTo>
                    <a:pt x="1" y="7323"/>
                  </a:lnTo>
                  <a:lnTo>
                    <a:pt x="6531" y="7323"/>
                  </a:lnTo>
                  <a:lnTo>
                    <a:pt x="3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72;p43">
              <a:extLst>
                <a:ext uri="{FF2B5EF4-FFF2-40B4-BE49-F238E27FC236}">
                  <a16:creationId xmlns:a16="http://schemas.microsoft.com/office/drawing/2014/main" id="{D02052AA-CD50-4702-919B-04BB5E48982F}"/>
                </a:ext>
              </a:extLst>
            </p:cNvPr>
            <p:cNvSpPr/>
            <p:nvPr/>
          </p:nvSpPr>
          <p:spPr>
            <a:xfrm>
              <a:off x="3957850" y="3222925"/>
              <a:ext cx="113225" cy="149900"/>
            </a:xfrm>
            <a:custGeom>
              <a:avLst/>
              <a:gdLst/>
              <a:ahLst/>
              <a:cxnLst/>
              <a:rect l="l" t="t" r="r" b="b"/>
              <a:pathLst>
                <a:path w="4529" h="5996" extrusionOk="0">
                  <a:moveTo>
                    <a:pt x="2677" y="1"/>
                  </a:moveTo>
                  <a:lnTo>
                    <a:pt x="1" y="5996"/>
                  </a:lnTo>
                  <a:lnTo>
                    <a:pt x="4529" y="5996"/>
                  </a:lnTo>
                  <a:lnTo>
                    <a:pt x="26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73;p43">
              <a:extLst>
                <a:ext uri="{FF2B5EF4-FFF2-40B4-BE49-F238E27FC236}">
                  <a16:creationId xmlns:a16="http://schemas.microsoft.com/office/drawing/2014/main" id="{BA37CB30-1320-4776-B98A-42BC4C214C01}"/>
                </a:ext>
              </a:extLst>
            </p:cNvPr>
            <p:cNvSpPr/>
            <p:nvPr/>
          </p:nvSpPr>
          <p:spPr>
            <a:xfrm>
              <a:off x="2463425" y="2431300"/>
              <a:ext cx="134650" cy="151225"/>
            </a:xfrm>
            <a:custGeom>
              <a:avLst/>
              <a:gdLst/>
              <a:ahLst/>
              <a:cxnLst/>
              <a:rect l="l" t="t" r="r" b="b"/>
              <a:pathLst>
                <a:path w="5386" h="6049" extrusionOk="0">
                  <a:moveTo>
                    <a:pt x="2687" y="0"/>
                  </a:moveTo>
                  <a:lnTo>
                    <a:pt x="1" y="6049"/>
                  </a:lnTo>
                  <a:lnTo>
                    <a:pt x="5385" y="6049"/>
                  </a:lnTo>
                  <a:lnTo>
                    <a:pt x="26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74;p43">
              <a:extLst>
                <a:ext uri="{FF2B5EF4-FFF2-40B4-BE49-F238E27FC236}">
                  <a16:creationId xmlns:a16="http://schemas.microsoft.com/office/drawing/2014/main" id="{CCC53C94-C763-44DF-BCD4-E332C7B35E7E}"/>
                </a:ext>
              </a:extLst>
            </p:cNvPr>
            <p:cNvSpPr/>
            <p:nvPr/>
          </p:nvSpPr>
          <p:spPr>
            <a:xfrm>
              <a:off x="2463425" y="2458600"/>
              <a:ext cx="93425" cy="123925"/>
            </a:xfrm>
            <a:custGeom>
              <a:avLst/>
              <a:gdLst/>
              <a:ahLst/>
              <a:cxnLst/>
              <a:rect l="l" t="t" r="r" b="b"/>
              <a:pathLst>
                <a:path w="3737" h="4957" extrusionOk="0">
                  <a:moveTo>
                    <a:pt x="2206" y="0"/>
                  </a:moveTo>
                  <a:lnTo>
                    <a:pt x="1" y="4957"/>
                  </a:lnTo>
                  <a:lnTo>
                    <a:pt x="3737" y="4957"/>
                  </a:lnTo>
                  <a:lnTo>
                    <a:pt x="2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75;p43">
              <a:extLst>
                <a:ext uri="{FF2B5EF4-FFF2-40B4-BE49-F238E27FC236}">
                  <a16:creationId xmlns:a16="http://schemas.microsoft.com/office/drawing/2014/main" id="{C19076E8-0736-4265-B02A-7CC0D92B30BA}"/>
                </a:ext>
              </a:extLst>
            </p:cNvPr>
            <p:cNvSpPr/>
            <p:nvPr/>
          </p:nvSpPr>
          <p:spPr>
            <a:xfrm>
              <a:off x="2627750" y="2707750"/>
              <a:ext cx="134900" cy="151225"/>
            </a:xfrm>
            <a:custGeom>
              <a:avLst/>
              <a:gdLst/>
              <a:ahLst/>
              <a:cxnLst/>
              <a:rect l="l" t="t" r="r" b="b"/>
              <a:pathLst>
                <a:path w="5396" h="6049" extrusionOk="0">
                  <a:moveTo>
                    <a:pt x="2698" y="1"/>
                  </a:moveTo>
                  <a:lnTo>
                    <a:pt x="0" y="6049"/>
                  </a:lnTo>
                  <a:lnTo>
                    <a:pt x="5396" y="6049"/>
                  </a:lnTo>
                  <a:lnTo>
                    <a:pt x="26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76;p43">
              <a:extLst>
                <a:ext uri="{FF2B5EF4-FFF2-40B4-BE49-F238E27FC236}">
                  <a16:creationId xmlns:a16="http://schemas.microsoft.com/office/drawing/2014/main" id="{A834FDA0-06C4-48D8-9830-0501E8E3E0F1}"/>
                </a:ext>
              </a:extLst>
            </p:cNvPr>
            <p:cNvSpPr/>
            <p:nvPr/>
          </p:nvSpPr>
          <p:spPr>
            <a:xfrm>
              <a:off x="2627750" y="2735050"/>
              <a:ext cx="93425" cy="123925"/>
            </a:xfrm>
            <a:custGeom>
              <a:avLst/>
              <a:gdLst/>
              <a:ahLst/>
              <a:cxnLst/>
              <a:rect l="l" t="t" r="r" b="b"/>
              <a:pathLst>
                <a:path w="3737" h="4957" extrusionOk="0">
                  <a:moveTo>
                    <a:pt x="2206" y="0"/>
                  </a:moveTo>
                  <a:lnTo>
                    <a:pt x="0" y="4957"/>
                  </a:lnTo>
                  <a:lnTo>
                    <a:pt x="3736" y="4957"/>
                  </a:lnTo>
                  <a:lnTo>
                    <a:pt x="2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77;p43">
              <a:extLst>
                <a:ext uri="{FF2B5EF4-FFF2-40B4-BE49-F238E27FC236}">
                  <a16:creationId xmlns:a16="http://schemas.microsoft.com/office/drawing/2014/main" id="{6EF33163-2534-4CA1-B639-42573FCB34A3}"/>
                </a:ext>
              </a:extLst>
            </p:cNvPr>
            <p:cNvSpPr/>
            <p:nvPr/>
          </p:nvSpPr>
          <p:spPr>
            <a:xfrm>
              <a:off x="3864975" y="2947800"/>
              <a:ext cx="125025" cy="140000"/>
            </a:xfrm>
            <a:custGeom>
              <a:avLst/>
              <a:gdLst/>
              <a:ahLst/>
              <a:cxnLst/>
              <a:rect l="l" t="t" r="r" b="b"/>
              <a:pathLst>
                <a:path w="5001" h="5600" extrusionOk="0">
                  <a:moveTo>
                    <a:pt x="2495" y="1"/>
                  </a:moveTo>
                  <a:lnTo>
                    <a:pt x="1" y="5600"/>
                  </a:lnTo>
                  <a:lnTo>
                    <a:pt x="5000" y="5600"/>
                  </a:lnTo>
                  <a:lnTo>
                    <a:pt x="24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78;p43">
              <a:extLst>
                <a:ext uri="{FF2B5EF4-FFF2-40B4-BE49-F238E27FC236}">
                  <a16:creationId xmlns:a16="http://schemas.microsoft.com/office/drawing/2014/main" id="{2475F244-2EBC-4EE9-B814-BEBA48291300}"/>
                </a:ext>
              </a:extLst>
            </p:cNvPr>
            <p:cNvSpPr/>
            <p:nvPr/>
          </p:nvSpPr>
          <p:spPr>
            <a:xfrm>
              <a:off x="3864975" y="2973225"/>
              <a:ext cx="86475" cy="114575"/>
            </a:xfrm>
            <a:custGeom>
              <a:avLst/>
              <a:gdLst/>
              <a:ahLst/>
              <a:cxnLst/>
              <a:rect l="l" t="t" r="r" b="b"/>
              <a:pathLst>
                <a:path w="3459" h="4583" extrusionOk="0">
                  <a:moveTo>
                    <a:pt x="2046" y="1"/>
                  </a:moveTo>
                  <a:lnTo>
                    <a:pt x="1" y="4583"/>
                  </a:lnTo>
                  <a:lnTo>
                    <a:pt x="3459" y="4583"/>
                  </a:lnTo>
                  <a:lnTo>
                    <a:pt x="20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79;p43">
              <a:extLst>
                <a:ext uri="{FF2B5EF4-FFF2-40B4-BE49-F238E27FC236}">
                  <a16:creationId xmlns:a16="http://schemas.microsoft.com/office/drawing/2014/main" id="{7863244F-7F88-47A0-94A9-8126926F4DD6}"/>
                </a:ext>
              </a:extLst>
            </p:cNvPr>
            <p:cNvSpPr/>
            <p:nvPr/>
          </p:nvSpPr>
          <p:spPr>
            <a:xfrm>
              <a:off x="2949700" y="3421500"/>
              <a:ext cx="79775" cy="89425"/>
            </a:xfrm>
            <a:custGeom>
              <a:avLst/>
              <a:gdLst/>
              <a:ahLst/>
              <a:cxnLst/>
              <a:rect l="l" t="t" r="r" b="b"/>
              <a:pathLst>
                <a:path w="3191" h="3577" extrusionOk="0">
                  <a:moveTo>
                    <a:pt x="1596" y="1"/>
                  </a:moveTo>
                  <a:lnTo>
                    <a:pt x="1" y="3576"/>
                  </a:lnTo>
                  <a:lnTo>
                    <a:pt x="3191" y="3576"/>
                  </a:lnTo>
                  <a:lnTo>
                    <a:pt x="15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80;p43">
              <a:extLst>
                <a:ext uri="{FF2B5EF4-FFF2-40B4-BE49-F238E27FC236}">
                  <a16:creationId xmlns:a16="http://schemas.microsoft.com/office/drawing/2014/main" id="{93B5CBA0-990F-4A73-88D6-DED958C3DC1C}"/>
                </a:ext>
              </a:extLst>
            </p:cNvPr>
            <p:cNvSpPr/>
            <p:nvPr/>
          </p:nvSpPr>
          <p:spPr>
            <a:xfrm>
              <a:off x="2949700" y="3437825"/>
              <a:ext cx="55150" cy="73100"/>
            </a:xfrm>
            <a:custGeom>
              <a:avLst/>
              <a:gdLst/>
              <a:ahLst/>
              <a:cxnLst/>
              <a:rect l="l" t="t" r="r" b="b"/>
              <a:pathLst>
                <a:path w="2206" h="2924" extrusionOk="0">
                  <a:moveTo>
                    <a:pt x="1307" y="1"/>
                  </a:moveTo>
                  <a:lnTo>
                    <a:pt x="1" y="2923"/>
                  </a:lnTo>
                  <a:lnTo>
                    <a:pt x="2206" y="2923"/>
                  </a:lnTo>
                  <a:lnTo>
                    <a:pt x="1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81;p43">
              <a:extLst>
                <a:ext uri="{FF2B5EF4-FFF2-40B4-BE49-F238E27FC236}">
                  <a16:creationId xmlns:a16="http://schemas.microsoft.com/office/drawing/2014/main" id="{1404E76C-55D0-4023-87B1-8F5C4759C103}"/>
                </a:ext>
              </a:extLst>
            </p:cNvPr>
            <p:cNvSpPr/>
            <p:nvPr/>
          </p:nvSpPr>
          <p:spPr>
            <a:xfrm>
              <a:off x="2964700" y="3747475"/>
              <a:ext cx="101975" cy="114850"/>
            </a:xfrm>
            <a:custGeom>
              <a:avLst/>
              <a:gdLst/>
              <a:ahLst/>
              <a:cxnLst/>
              <a:rect l="l" t="t" r="r" b="b"/>
              <a:pathLst>
                <a:path w="4079" h="4594" extrusionOk="0">
                  <a:moveTo>
                    <a:pt x="2045" y="1"/>
                  </a:moveTo>
                  <a:lnTo>
                    <a:pt x="0" y="4593"/>
                  </a:lnTo>
                  <a:lnTo>
                    <a:pt x="4079" y="4593"/>
                  </a:lnTo>
                  <a:lnTo>
                    <a:pt x="20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82;p43">
              <a:extLst>
                <a:ext uri="{FF2B5EF4-FFF2-40B4-BE49-F238E27FC236}">
                  <a16:creationId xmlns:a16="http://schemas.microsoft.com/office/drawing/2014/main" id="{FD23C459-92E6-475A-82A4-C8DCF83AA86D}"/>
                </a:ext>
              </a:extLst>
            </p:cNvPr>
            <p:cNvSpPr/>
            <p:nvPr/>
          </p:nvSpPr>
          <p:spPr>
            <a:xfrm>
              <a:off x="2964700" y="3768350"/>
              <a:ext cx="70675" cy="93975"/>
            </a:xfrm>
            <a:custGeom>
              <a:avLst/>
              <a:gdLst/>
              <a:ahLst/>
              <a:cxnLst/>
              <a:rect l="l" t="t" r="r" b="b"/>
              <a:pathLst>
                <a:path w="2827" h="3759" extrusionOk="0">
                  <a:moveTo>
                    <a:pt x="1670" y="1"/>
                  </a:moveTo>
                  <a:lnTo>
                    <a:pt x="0" y="3758"/>
                  </a:lnTo>
                  <a:lnTo>
                    <a:pt x="2826" y="3758"/>
                  </a:lnTo>
                  <a:lnTo>
                    <a:pt x="16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83;p43">
              <a:extLst>
                <a:ext uri="{FF2B5EF4-FFF2-40B4-BE49-F238E27FC236}">
                  <a16:creationId xmlns:a16="http://schemas.microsoft.com/office/drawing/2014/main" id="{2AF652AE-4F93-4223-869D-35F658DA4BA1}"/>
                </a:ext>
              </a:extLst>
            </p:cNvPr>
            <p:cNvSpPr/>
            <p:nvPr/>
          </p:nvSpPr>
          <p:spPr>
            <a:xfrm>
              <a:off x="5247275" y="3490025"/>
              <a:ext cx="74150" cy="83250"/>
            </a:xfrm>
            <a:custGeom>
              <a:avLst/>
              <a:gdLst/>
              <a:ahLst/>
              <a:cxnLst/>
              <a:rect l="l" t="t" r="r" b="b"/>
              <a:pathLst>
                <a:path w="2966" h="3330" extrusionOk="0">
                  <a:moveTo>
                    <a:pt x="1478" y="0"/>
                  </a:moveTo>
                  <a:lnTo>
                    <a:pt x="0" y="3330"/>
                  </a:lnTo>
                  <a:lnTo>
                    <a:pt x="2966" y="3330"/>
                  </a:lnTo>
                  <a:lnTo>
                    <a:pt x="14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84;p43">
              <a:extLst>
                <a:ext uri="{FF2B5EF4-FFF2-40B4-BE49-F238E27FC236}">
                  <a16:creationId xmlns:a16="http://schemas.microsoft.com/office/drawing/2014/main" id="{EA231F5A-97F6-4030-BF1B-E54A9F1423AD}"/>
                </a:ext>
              </a:extLst>
            </p:cNvPr>
            <p:cNvSpPr/>
            <p:nvPr/>
          </p:nvSpPr>
          <p:spPr>
            <a:xfrm>
              <a:off x="5247275" y="3505000"/>
              <a:ext cx="51400" cy="68275"/>
            </a:xfrm>
            <a:custGeom>
              <a:avLst/>
              <a:gdLst/>
              <a:ahLst/>
              <a:cxnLst/>
              <a:rect l="l" t="t" r="r" b="b"/>
              <a:pathLst>
                <a:path w="2056" h="2731" extrusionOk="0">
                  <a:moveTo>
                    <a:pt x="1210" y="1"/>
                  </a:moveTo>
                  <a:lnTo>
                    <a:pt x="0" y="2731"/>
                  </a:lnTo>
                  <a:lnTo>
                    <a:pt x="2056" y="2731"/>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85;p43">
              <a:extLst>
                <a:ext uri="{FF2B5EF4-FFF2-40B4-BE49-F238E27FC236}">
                  <a16:creationId xmlns:a16="http://schemas.microsoft.com/office/drawing/2014/main" id="{E1199081-AD82-4F8A-9604-F950A94F47E5}"/>
                </a:ext>
              </a:extLst>
            </p:cNvPr>
            <p:cNvSpPr/>
            <p:nvPr/>
          </p:nvSpPr>
          <p:spPr>
            <a:xfrm>
              <a:off x="5311775" y="2237275"/>
              <a:ext cx="110825" cy="124725"/>
            </a:xfrm>
            <a:custGeom>
              <a:avLst/>
              <a:gdLst/>
              <a:ahLst/>
              <a:cxnLst/>
              <a:rect l="l" t="t" r="r" b="b"/>
              <a:pathLst>
                <a:path w="4433" h="4989" extrusionOk="0">
                  <a:moveTo>
                    <a:pt x="2216" y="0"/>
                  </a:moveTo>
                  <a:lnTo>
                    <a:pt x="0" y="4989"/>
                  </a:lnTo>
                  <a:lnTo>
                    <a:pt x="4432" y="4989"/>
                  </a:lnTo>
                  <a:lnTo>
                    <a:pt x="2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86;p43">
              <a:extLst>
                <a:ext uri="{FF2B5EF4-FFF2-40B4-BE49-F238E27FC236}">
                  <a16:creationId xmlns:a16="http://schemas.microsoft.com/office/drawing/2014/main" id="{3817DC02-D3E5-4C17-9770-29FF1761DBF8}"/>
                </a:ext>
              </a:extLst>
            </p:cNvPr>
            <p:cNvSpPr/>
            <p:nvPr/>
          </p:nvSpPr>
          <p:spPr>
            <a:xfrm>
              <a:off x="5311775" y="2260000"/>
              <a:ext cx="76825" cy="102000"/>
            </a:xfrm>
            <a:custGeom>
              <a:avLst/>
              <a:gdLst/>
              <a:ahLst/>
              <a:cxnLst/>
              <a:rect l="l" t="t" r="r" b="b"/>
              <a:pathLst>
                <a:path w="3073" h="4080" extrusionOk="0">
                  <a:moveTo>
                    <a:pt x="1810" y="1"/>
                  </a:moveTo>
                  <a:lnTo>
                    <a:pt x="0" y="4080"/>
                  </a:lnTo>
                  <a:lnTo>
                    <a:pt x="3073" y="4080"/>
                  </a:lnTo>
                  <a:lnTo>
                    <a:pt x="1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87;p43">
              <a:extLst>
                <a:ext uri="{FF2B5EF4-FFF2-40B4-BE49-F238E27FC236}">
                  <a16:creationId xmlns:a16="http://schemas.microsoft.com/office/drawing/2014/main" id="{DCF7B06D-2423-4D16-8906-63643D149F32}"/>
                </a:ext>
              </a:extLst>
            </p:cNvPr>
            <p:cNvSpPr/>
            <p:nvPr/>
          </p:nvSpPr>
          <p:spPr>
            <a:xfrm>
              <a:off x="5468600" y="2342700"/>
              <a:ext cx="83000" cy="93175"/>
            </a:xfrm>
            <a:custGeom>
              <a:avLst/>
              <a:gdLst/>
              <a:ahLst/>
              <a:cxnLst/>
              <a:rect l="l" t="t" r="r" b="b"/>
              <a:pathLst>
                <a:path w="3320" h="3727" extrusionOk="0">
                  <a:moveTo>
                    <a:pt x="1660" y="1"/>
                  </a:moveTo>
                  <a:lnTo>
                    <a:pt x="1" y="3726"/>
                  </a:lnTo>
                  <a:lnTo>
                    <a:pt x="3319" y="3726"/>
                  </a:lnTo>
                  <a:lnTo>
                    <a:pt x="16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88;p43">
              <a:extLst>
                <a:ext uri="{FF2B5EF4-FFF2-40B4-BE49-F238E27FC236}">
                  <a16:creationId xmlns:a16="http://schemas.microsoft.com/office/drawing/2014/main" id="{E5887320-4DB7-4061-9B96-54865B28A273}"/>
                </a:ext>
              </a:extLst>
            </p:cNvPr>
            <p:cNvSpPr/>
            <p:nvPr/>
          </p:nvSpPr>
          <p:spPr>
            <a:xfrm>
              <a:off x="5468600" y="2359575"/>
              <a:ext cx="57575" cy="76300"/>
            </a:xfrm>
            <a:custGeom>
              <a:avLst/>
              <a:gdLst/>
              <a:ahLst/>
              <a:cxnLst/>
              <a:rect l="l" t="t" r="r" b="b"/>
              <a:pathLst>
                <a:path w="2303" h="3052" extrusionOk="0">
                  <a:moveTo>
                    <a:pt x="1360" y="0"/>
                  </a:moveTo>
                  <a:lnTo>
                    <a:pt x="1" y="3051"/>
                  </a:lnTo>
                  <a:lnTo>
                    <a:pt x="2302" y="3051"/>
                  </a:lnTo>
                  <a:lnTo>
                    <a:pt x="13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89;p43">
              <a:extLst>
                <a:ext uri="{FF2B5EF4-FFF2-40B4-BE49-F238E27FC236}">
                  <a16:creationId xmlns:a16="http://schemas.microsoft.com/office/drawing/2014/main" id="{AE4CC3C9-4E71-4B9C-B8BC-54D1F07F77A1}"/>
                </a:ext>
              </a:extLst>
            </p:cNvPr>
            <p:cNvSpPr/>
            <p:nvPr/>
          </p:nvSpPr>
          <p:spPr>
            <a:xfrm>
              <a:off x="4266150" y="2630675"/>
              <a:ext cx="142150" cy="159250"/>
            </a:xfrm>
            <a:custGeom>
              <a:avLst/>
              <a:gdLst/>
              <a:ahLst/>
              <a:cxnLst/>
              <a:rect l="l" t="t" r="r" b="b"/>
              <a:pathLst>
                <a:path w="5686" h="6370" extrusionOk="0">
                  <a:moveTo>
                    <a:pt x="2848" y="0"/>
                  </a:moveTo>
                  <a:lnTo>
                    <a:pt x="1" y="6370"/>
                  </a:lnTo>
                  <a:lnTo>
                    <a:pt x="5685" y="6370"/>
                  </a:lnTo>
                  <a:lnTo>
                    <a:pt x="2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90;p43">
              <a:extLst>
                <a:ext uri="{FF2B5EF4-FFF2-40B4-BE49-F238E27FC236}">
                  <a16:creationId xmlns:a16="http://schemas.microsoft.com/office/drawing/2014/main" id="{66E88FA7-8F9E-48EB-AE80-8D8EDAD56E53}"/>
                </a:ext>
              </a:extLst>
            </p:cNvPr>
            <p:cNvSpPr/>
            <p:nvPr/>
          </p:nvSpPr>
          <p:spPr>
            <a:xfrm>
              <a:off x="4266150" y="2659300"/>
              <a:ext cx="98525" cy="130625"/>
            </a:xfrm>
            <a:custGeom>
              <a:avLst/>
              <a:gdLst/>
              <a:ahLst/>
              <a:cxnLst/>
              <a:rect l="l" t="t" r="r" b="b"/>
              <a:pathLst>
                <a:path w="3941" h="5225" extrusionOk="0">
                  <a:moveTo>
                    <a:pt x="2324" y="1"/>
                  </a:moveTo>
                  <a:lnTo>
                    <a:pt x="1" y="5225"/>
                  </a:lnTo>
                  <a:lnTo>
                    <a:pt x="3940" y="5225"/>
                  </a:lnTo>
                  <a:lnTo>
                    <a:pt x="23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91;p43">
              <a:extLst>
                <a:ext uri="{FF2B5EF4-FFF2-40B4-BE49-F238E27FC236}">
                  <a16:creationId xmlns:a16="http://schemas.microsoft.com/office/drawing/2014/main" id="{95C5F687-E03A-49B8-9FC9-F107EB03444A}"/>
                </a:ext>
              </a:extLst>
            </p:cNvPr>
            <p:cNvSpPr/>
            <p:nvPr/>
          </p:nvSpPr>
          <p:spPr>
            <a:xfrm>
              <a:off x="4057150" y="2504900"/>
              <a:ext cx="149875" cy="168350"/>
            </a:xfrm>
            <a:custGeom>
              <a:avLst/>
              <a:gdLst/>
              <a:ahLst/>
              <a:cxnLst/>
              <a:rect l="l" t="t" r="r" b="b"/>
              <a:pathLst>
                <a:path w="5995" h="6734" extrusionOk="0">
                  <a:moveTo>
                    <a:pt x="2998" y="0"/>
                  </a:moveTo>
                  <a:lnTo>
                    <a:pt x="0" y="6734"/>
                  </a:lnTo>
                  <a:lnTo>
                    <a:pt x="5995" y="6734"/>
                  </a:lnTo>
                  <a:lnTo>
                    <a:pt x="29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92;p43">
              <a:extLst>
                <a:ext uri="{FF2B5EF4-FFF2-40B4-BE49-F238E27FC236}">
                  <a16:creationId xmlns:a16="http://schemas.microsoft.com/office/drawing/2014/main" id="{A5C95A68-0F0E-4A83-AEDA-813A0A8DC390}"/>
                </a:ext>
              </a:extLst>
            </p:cNvPr>
            <p:cNvSpPr/>
            <p:nvPr/>
          </p:nvSpPr>
          <p:spPr>
            <a:xfrm>
              <a:off x="4057150" y="2535400"/>
              <a:ext cx="103850" cy="137850"/>
            </a:xfrm>
            <a:custGeom>
              <a:avLst/>
              <a:gdLst/>
              <a:ahLst/>
              <a:cxnLst/>
              <a:rect l="l" t="t" r="r" b="b"/>
              <a:pathLst>
                <a:path w="4154" h="5514" extrusionOk="0">
                  <a:moveTo>
                    <a:pt x="2452" y="0"/>
                  </a:moveTo>
                  <a:lnTo>
                    <a:pt x="0" y="5514"/>
                  </a:lnTo>
                  <a:lnTo>
                    <a:pt x="4154" y="5514"/>
                  </a:lnTo>
                  <a:lnTo>
                    <a:pt x="24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93;p43">
              <a:extLst>
                <a:ext uri="{FF2B5EF4-FFF2-40B4-BE49-F238E27FC236}">
                  <a16:creationId xmlns:a16="http://schemas.microsoft.com/office/drawing/2014/main" id="{0789C8E5-BED4-4CDC-9F7C-BA76B12D367B}"/>
                </a:ext>
              </a:extLst>
            </p:cNvPr>
            <p:cNvSpPr/>
            <p:nvPr/>
          </p:nvSpPr>
          <p:spPr>
            <a:xfrm>
              <a:off x="3139725" y="2068650"/>
              <a:ext cx="120725" cy="135450"/>
            </a:xfrm>
            <a:custGeom>
              <a:avLst/>
              <a:gdLst/>
              <a:ahLst/>
              <a:cxnLst/>
              <a:rect l="l" t="t" r="r" b="b"/>
              <a:pathLst>
                <a:path w="4829" h="5418" extrusionOk="0">
                  <a:moveTo>
                    <a:pt x="2420" y="1"/>
                  </a:moveTo>
                  <a:lnTo>
                    <a:pt x="0" y="5418"/>
                  </a:lnTo>
                  <a:lnTo>
                    <a:pt x="4828" y="5418"/>
                  </a:lnTo>
                  <a:lnTo>
                    <a:pt x="24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94;p43">
              <a:extLst>
                <a:ext uri="{FF2B5EF4-FFF2-40B4-BE49-F238E27FC236}">
                  <a16:creationId xmlns:a16="http://schemas.microsoft.com/office/drawing/2014/main" id="{2C745B9C-BF0D-4CFE-93D7-F4DA0236E0D2}"/>
                </a:ext>
              </a:extLst>
            </p:cNvPr>
            <p:cNvSpPr/>
            <p:nvPr/>
          </p:nvSpPr>
          <p:spPr>
            <a:xfrm>
              <a:off x="3139725" y="2093275"/>
              <a:ext cx="83775" cy="110825"/>
            </a:xfrm>
            <a:custGeom>
              <a:avLst/>
              <a:gdLst/>
              <a:ahLst/>
              <a:cxnLst/>
              <a:rect l="l" t="t" r="r" b="b"/>
              <a:pathLst>
                <a:path w="3351" h="4433" extrusionOk="0">
                  <a:moveTo>
                    <a:pt x="1981" y="1"/>
                  </a:moveTo>
                  <a:lnTo>
                    <a:pt x="0" y="4433"/>
                  </a:lnTo>
                  <a:lnTo>
                    <a:pt x="3351" y="4433"/>
                  </a:lnTo>
                  <a:lnTo>
                    <a:pt x="19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95;p43">
              <a:extLst>
                <a:ext uri="{FF2B5EF4-FFF2-40B4-BE49-F238E27FC236}">
                  <a16:creationId xmlns:a16="http://schemas.microsoft.com/office/drawing/2014/main" id="{3A8E2E40-DDEC-49E0-9A31-2683DA690C16}"/>
                </a:ext>
              </a:extLst>
            </p:cNvPr>
            <p:cNvSpPr/>
            <p:nvPr/>
          </p:nvSpPr>
          <p:spPr>
            <a:xfrm>
              <a:off x="3279950" y="1853500"/>
              <a:ext cx="134375" cy="150675"/>
            </a:xfrm>
            <a:custGeom>
              <a:avLst/>
              <a:gdLst/>
              <a:ahLst/>
              <a:cxnLst/>
              <a:rect l="l" t="t" r="r" b="b"/>
              <a:pathLst>
                <a:path w="5375" h="6027" extrusionOk="0">
                  <a:moveTo>
                    <a:pt x="2688" y="0"/>
                  </a:moveTo>
                  <a:lnTo>
                    <a:pt x="1" y="6027"/>
                  </a:lnTo>
                  <a:lnTo>
                    <a:pt x="5375" y="6027"/>
                  </a:lnTo>
                  <a:lnTo>
                    <a:pt x="26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96;p43">
              <a:extLst>
                <a:ext uri="{FF2B5EF4-FFF2-40B4-BE49-F238E27FC236}">
                  <a16:creationId xmlns:a16="http://schemas.microsoft.com/office/drawing/2014/main" id="{252C63BC-F56F-4EA4-9F9C-EE42E534CC2E}"/>
                </a:ext>
              </a:extLst>
            </p:cNvPr>
            <p:cNvSpPr/>
            <p:nvPr/>
          </p:nvSpPr>
          <p:spPr>
            <a:xfrm>
              <a:off x="3279950" y="1880775"/>
              <a:ext cx="93150" cy="123400"/>
            </a:xfrm>
            <a:custGeom>
              <a:avLst/>
              <a:gdLst/>
              <a:ahLst/>
              <a:cxnLst/>
              <a:rect l="l" t="t" r="r" b="b"/>
              <a:pathLst>
                <a:path w="3726" h="4936" extrusionOk="0">
                  <a:moveTo>
                    <a:pt x="2195" y="1"/>
                  </a:moveTo>
                  <a:lnTo>
                    <a:pt x="1" y="4936"/>
                  </a:lnTo>
                  <a:lnTo>
                    <a:pt x="3726" y="4936"/>
                  </a:lnTo>
                  <a:lnTo>
                    <a:pt x="21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97;p43">
              <a:extLst>
                <a:ext uri="{FF2B5EF4-FFF2-40B4-BE49-F238E27FC236}">
                  <a16:creationId xmlns:a16="http://schemas.microsoft.com/office/drawing/2014/main" id="{38DA8FF7-BCA8-4228-BE90-8D6B6BE55F72}"/>
                </a:ext>
              </a:extLst>
            </p:cNvPr>
            <p:cNvSpPr/>
            <p:nvPr/>
          </p:nvSpPr>
          <p:spPr>
            <a:xfrm>
              <a:off x="4899625" y="2175175"/>
              <a:ext cx="124200" cy="139200"/>
            </a:xfrm>
            <a:custGeom>
              <a:avLst/>
              <a:gdLst/>
              <a:ahLst/>
              <a:cxnLst/>
              <a:rect l="l" t="t" r="r" b="b"/>
              <a:pathLst>
                <a:path w="4968" h="5568" extrusionOk="0">
                  <a:moveTo>
                    <a:pt x="2484" y="0"/>
                  </a:moveTo>
                  <a:lnTo>
                    <a:pt x="1" y="5567"/>
                  </a:lnTo>
                  <a:lnTo>
                    <a:pt x="4968" y="5567"/>
                  </a:lnTo>
                  <a:lnTo>
                    <a:pt x="24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98;p43">
              <a:extLst>
                <a:ext uri="{FF2B5EF4-FFF2-40B4-BE49-F238E27FC236}">
                  <a16:creationId xmlns:a16="http://schemas.microsoft.com/office/drawing/2014/main" id="{C47BCF2D-5A78-4709-894D-06D0D2E3BDE9}"/>
                </a:ext>
              </a:extLst>
            </p:cNvPr>
            <p:cNvSpPr/>
            <p:nvPr/>
          </p:nvSpPr>
          <p:spPr>
            <a:xfrm>
              <a:off x="4899625" y="2200325"/>
              <a:ext cx="85925" cy="114050"/>
            </a:xfrm>
            <a:custGeom>
              <a:avLst/>
              <a:gdLst/>
              <a:ahLst/>
              <a:cxnLst/>
              <a:rect l="l" t="t" r="r" b="b"/>
              <a:pathLst>
                <a:path w="3437" h="4562" extrusionOk="0">
                  <a:moveTo>
                    <a:pt x="2035" y="1"/>
                  </a:moveTo>
                  <a:lnTo>
                    <a:pt x="1" y="4561"/>
                  </a:lnTo>
                  <a:lnTo>
                    <a:pt x="3437" y="4561"/>
                  </a:lnTo>
                  <a:lnTo>
                    <a:pt x="20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99;p43">
              <a:extLst>
                <a:ext uri="{FF2B5EF4-FFF2-40B4-BE49-F238E27FC236}">
                  <a16:creationId xmlns:a16="http://schemas.microsoft.com/office/drawing/2014/main" id="{1F07948B-CB2A-47BC-8D30-2CD7B44A2F75}"/>
                </a:ext>
              </a:extLst>
            </p:cNvPr>
            <p:cNvSpPr/>
            <p:nvPr/>
          </p:nvSpPr>
          <p:spPr>
            <a:xfrm>
              <a:off x="4615675" y="2449750"/>
              <a:ext cx="123925" cy="139200"/>
            </a:xfrm>
            <a:custGeom>
              <a:avLst/>
              <a:gdLst/>
              <a:ahLst/>
              <a:cxnLst/>
              <a:rect l="l" t="t" r="r" b="b"/>
              <a:pathLst>
                <a:path w="4957" h="5568" extrusionOk="0">
                  <a:moveTo>
                    <a:pt x="2484" y="1"/>
                  </a:moveTo>
                  <a:lnTo>
                    <a:pt x="1" y="5567"/>
                  </a:lnTo>
                  <a:lnTo>
                    <a:pt x="4957" y="5567"/>
                  </a:lnTo>
                  <a:lnTo>
                    <a:pt x="24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00;p43">
              <a:extLst>
                <a:ext uri="{FF2B5EF4-FFF2-40B4-BE49-F238E27FC236}">
                  <a16:creationId xmlns:a16="http://schemas.microsoft.com/office/drawing/2014/main" id="{F27E9893-769A-4CA2-AB2D-0EA415AE07F3}"/>
                </a:ext>
              </a:extLst>
            </p:cNvPr>
            <p:cNvSpPr/>
            <p:nvPr/>
          </p:nvSpPr>
          <p:spPr>
            <a:xfrm>
              <a:off x="4615675" y="2475175"/>
              <a:ext cx="85925" cy="113775"/>
            </a:xfrm>
            <a:custGeom>
              <a:avLst/>
              <a:gdLst/>
              <a:ahLst/>
              <a:cxnLst/>
              <a:rect l="l" t="t" r="r" b="b"/>
              <a:pathLst>
                <a:path w="3437" h="4551" extrusionOk="0">
                  <a:moveTo>
                    <a:pt x="2035" y="1"/>
                  </a:moveTo>
                  <a:lnTo>
                    <a:pt x="1" y="4550"/>
                  </a:lnTo>
                  <a:lnTo>
                    <a:pt x="3437" y="4550"/>
                  </a:lnTo>
                  <a:lnTo>
                    <a:pt x="20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01;p43">
              <a:extLst>
                <a:ext uri="{FF2B5EF4-FFF2-40B4-BE49-F238E27FC236}">
                  <a16:creationId xmlns:a16="http://schemas.microsoft.com/office/drawing/2014/main" id="{2C36A4EC-291D-47BB-91A9-8EC078B440D0}"/>
                </a:ext>
              </a:extLst>
            </p:cNvPr>
            <p:cNvSpPr/>
            <p:nvPr/>
          </p:nvSpPr>
          <p:spPr>
            <a:xfrm>
              <a:off x="4786425" y="2816150"/>
              <a:ext cx="131150" cy="146950"/>
            </a:xfrm>
            <a:custGeom>
              <a:avLst/>
              <a:gdLst/>
              <a:ahLst/>
              <a:cxnLst/>
              <a:rect l="l" t="t" r="r" b="b"/>
              <a:pathLst>
                <a:path w="5246" h="5878" extrusionOk="0">
                  <a:moveTo>
                    <a:pt x="2623" y="0"/>
                  </a:moveTo>
                  <a:lnTo>
                    <a:pt x="0" y="5877"/>
                  </a:lnTo>
                  <a:lnTo>
                    <a:pt x="5246" y="5877"/>
                  </a:lnTo>
                  <a:lnTo>
                    <a:pt x="26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02;p43">
              <a:extLst>
                <a:ext uri="{FF2B5EF4-FFF2-40B4-BE49-F238E27FC236}">
                  <a16:creationId xmlns:a16="http://schemas.microsoft.com/office/drawing/2014/main" id="{63F53466-5F04-41C1-9201-B379321F5FC8}"/>
                </a:ext>
              </a:extLst>
            </p:cNvPr>
            <p:cNvSpPr/>
            <p:nvPr/>
          </p:nvSpPr>
          <p:spPr>
            <a:xfrm>
              <a:off x="4786425" y="2842625"/>
              <a:ext cx="91025" cy="120475"/>
            </a:xfrm>
            <a:custGeom>
              <a:avLst/>
              <a:gdLst/>
              <a:ahLst/>
              <a:cxnLst/>
              <a:rect l="l" t="t" r="r" b="b"/>
              <a:pathLst>
                <a:path w="3641" h="4819" extrusionOk="0">
                  <a:moveTo>
                    <a:pt x="2152" y="1"/>
                  </a:moveTo>
                  <a:lnTo>
                    <a:pt x="0" y="4818"/>
                  </a:lnTo>
                  <a:lnTo>
                    <a:pt x="3640" y="4818"/>
                  </a:lnTo>
                  <a:lnTo>
                    <a:pt x="21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03;p43">
              <a:extLst>
                <a:ext uri="{FF2B5EF4-FFF2-40B4-BE49-F238E27FC236}">
                  <a16:creationId xmlns:a16="http://schemas.microsoft.com/office/drawing/2014/main" id="{84ADB47F-3106-4474-8524-3A98F1942FD6}"/>
                </a:ext>
              </a:extLst>
            </p:cNvPr>
            <p:cNvSpPr/>
            <p:nvPr/>
          </p:nvSpPr>
          <p:spPr>
            <a:xfrm>
              <a:off x="5031825" y="3445325"/>
              <a:ext cx="93700" cy="105200"/>
            </a:xfrm>
            <a:custGeom>
              <a:avLst/>
              <a:gdLst/>
              <a:ahLst/>
              <a:cxnLst/>
              <a:rect l="l" t="t" r="r" b="b"/>
              <a:pathLst>
                <a:path w="3748" h="4208" extrusionOk="0">
                  <a:moveTo>
                    <a:pt x="1874" y="1"/>
                  </a:moveTo>
                  <a:lnTo>
                    <a:pt x="1" y="4208"/>
                  </a:lnTo>
                  <a:lnTo>
                    <a:pt x="3748" y="4208"/>
                  </a:lnTo>
                  <a:lnTo>
                    <a:pt x="18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04;p43">
              <a:extLst>
                <a:ext uri="{FF2B5EF4-FFF2-40B4-BE49-F238E27FC236}">
                  <a16:creationId xmlns:a16="http://schemas.microsoft.com/office/drawing/2014/main" id="{D7EA31CB-8990-4ECF-917D-9738F1615E61}"/>
                </a:ext>
              </a:extLst>
            </p:cNvPr>
            <p:cNvSpPr/>
            <p:nvPr/>
          </p:nvSpPr>
          <p:spPr>
            <a:xfrm>
              <a:off x="5031825" y="3464325"/>
              <a:ext cx="65075" cy="86200"/>
            </a:xfrm>
            <a:custGeom>
              <a:avLst/>
              <a:gdLst/>
              <a:ahLst/>
              <a:cxnLst/>
              <a:rect l="l" t="t" r="r" b="b"/>
              <a:pathLst>
                <a:path w="2603" h="3448" extrusionOk="0">
                  <a:moveTo>
                    <a:pt x="1532" y="1"/>
                  </a:moveTo>
                  <a:lnTo>
                    <a:pt x="1" y="3448"/>
                  </a:lnTo>
                  <a:lnTo>
                    <a:pt x="2602" y="3448"/>
                  </a:lnTo>
                  <a:lnTo>
                    <a:pt x="15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05;p43">
              <a:extLst>
                <a:ext uri="{FF2B5EF4-FFF2-40B4-BE49-F238E27FC236}">
                  <a16:creationId xmlns:a16="http://schemas.microsoft.com/office/drawing/2014/main" id="{BB146C77-FD93-4652-8475-2D750223DD6F}"/>
                </a:ext>
              </a:extLst>
            </p:cNvPr>
            <p:cNvSpPr/>
            <p:nvPr/>
          </p:nvSpPr>
          <p:spPr>
            <a:xfrm>
              <a:off x="2123800" y="2281150"/>
              <a:ext cx="118050" cy="132775"/>
            </a:xfrm>
            <a:custGeom>
              <a:avLst/>
              <a:gdLst/>
              <a:ahLst/>
              <a:cxnLst/>
              <a:rect l="l" t="t" r="r" b="b"/>
              <a:pathLst>
                <a:path w="4722" h="5311" extrusionOk="0">
                  <a:moveTo>
                    <a:pt x="2356" y="1"/>
                  </a:moveTo>
                  <a:lnTo>
                    <a:pt x="1" y="5310"/>
                  </a:lnTo>
                  <a:lnTo>
                    <a:pt x="4722" y="5310"/>
                  </a:lnTo>
                  <a:lnTo>
                    <a:pt x="23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06;p43">
              <a:extLst>
                <a:ext uri="{FF2B5EF4-FFF2-40B4-BE49-F238E27FC236}">
                  <a16:creationId xmlns:a16="http://schemas.microsoft.com/office/drawing/2014/main" id="{5E9D7881-9D6B-4475-83BE-367D4463F75F}"/>
                </a:ext>
              </a:extLst>
            </p:cNvPr>
            <p:cNvSpPr/>
            <p:nvPr/>
          </p:nvSpPr>
          <p:spPr>
            <a:xfrm>
              <a:off x="2123800" y="2305250"/>
              <a:ext cx="81925" cy="108675"/>
            </a:xfrm>
            <a:custGeom>
              <a:avLst/>
              <a:gdLst/>
              <a:ahLst/>
              <a:cxnLst/>
              <a:rect l="l" t="t" r="r" b="b"/>
              <a:pathLst>
                <a:path w="3277" h="4347" extrusionOk="0">
                  <a:moveTo>
                    <a:pt x="1928" y="0"/>
                  </a:moveTo>
                  <a:lnTo>
                    <a:pt x="1" y="4346"/>
                  </a:lnTo>
                  <a:lnTo>
                    <a:pt x="3277" y="4346"/>
                  </a:lnTo>
                  <a:lnTo>
                    <a:pt x="1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07;p43">
              <a:extLst>
                <a:ext uri="{FF2B5EF4-FFF2-40B4-BE49-F238E27FC236}">
                  <a16:creationId xmlns:a16="http://schemas.microsoft.com/office/drawing/2014/main" id="{957C569F-FB6D-42CE-BA4E-A060A820582B}"/>
                </a:ext>
              </a:extLst>
            </p:cNvPr>
            <p:cNvSpPr/>
            <p:nvPr/>
          </p:nvSpPr>
          <p:spPr>
            <a:xfrm>
              <a:off x="3200725" y="3141575"/>
              <a:ext cx="114300" cy="25725"/>
            </a:xfrm>
            <a:custGeom>
              <a:avLst/>
              <a:gdLst/>
              <a:ahLst/>
              <a:cxnLst/>
              <a:rect l="l" t="t" r="r" b="b"/>
              <a:pathLst>
                <a:path w="4572" h="1029" extrusionOk="0">
                  <a:moveTo>
                    <a:pt x="515" y="0"/>
                  </a:moveTo>
                  <a:cubicBezTo>
                    <a:pt x="236" y="0"/>
                    <a:pt x="1" y="225"/>
                    <a:pt x="1" y="514"/>
                  </a:cubicBezTo>
                  <a:cubicBezTo>
                    <a:pt x="1" y="793"/>
                    <a:pt x="236" y="1028"/>
                    <a:pt x="515" y="1028"/>
                  </a:cubicBezTo>
                  <a:lnTo>
                    <a:pt x="4058" y="1028"/>
                  </a:lnTo>
                  <a:cubicBezTo>
                    <a:pt x="4336" y="1028"/>
                    <a:pt x="4572" y="793"/>
                    <a:pt x="4572" y="514"/>
                  </a:cubicBezTo>
                  <a:cubicBezTo>
                    <a:pt x="4572" y="225"/>
                    <a:pt x="4336" y="0"/>
                    <a:pt x="4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08;p43">
              <a:extLst>
                <a:ext uri="{FF2B5EF4-FFF2-40B4-BE49-F238E27FC236}">
                  <a16:creationId xmlns:a16="http://schemas.microsoft.com/office/drawing/2014/main" id="{FBB8AE75-CE15-4841-9E81-E8FB442ADC1B}"/>
                </a:ext>
              </a:extLst>
            </p:cNvPr>
            <p:cNvSpPr/>
            <p:nvPr/>
          </p:nvSpPr>
          <p:spPr>
            <a:xfrm>
              <a:off x="1963225" y="3873800"/>
              <a:ext cx="114575" cy="25725"/>
            </a:xfrm>
            <a:custGeom>
              <a:avLst/>
              <a:gdLst/>
              <a:ahLst/>
              <a:cxnLst/>
              <a:rect l="l" t="t" r="r" b="b"/>
              <a:pathLst>
                <a:path w="4583" h="1029" extrusionOk="0">
                  <a:moveTo>
                    <a:pt x="525" y="0"/>
                  </a:moveTo>
                  <a:cubicBezTo>
                    <a:pt x="236" y="0"/>
                    <a:pt x="1" y="225"/>
                    <a:pt x="1" y="514"/>
                  </a:cubicBezTo>
                  <a:cubicBezTo>
                    <a:pt x="1" y="793"/>
                    <a:pt x="236" y="1028"/>
                    <a:pt x="525" y="1028"/>
                  </a:cubicBezTo>
                  <a:lnTo>
                    <a:pt x="4058" y="1028"/>
                  </a:lnTo>
                  <a:cubicBezTo>
                    <a:pt x="4347" y="1028"/>
                    <a:pt x="4583" y="793"/>
                    <a:pt x="4583" y="514"/>
                  </a:cubicBezTo>
                  <a:cubicBezTo>
                    <a:pt x="4583" y="225"/>
                    <a:pt x="4347" y="0"/>
                    <a:pt x="4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09;p43">
              <a:extLst>
                <a:ext uri="{FF2B5EF4-FFF2-40B4-BE49-F238E27FC236}">
                  <a16:creationId xmlns:a16="http://schemas.microsoft.com/office/drawing/2014/main" id="{66318C22-BF3C-4B26-9CCB-584F8CF95CE8}"/>
                </a:ext>
              </a:extLst>
            </p:cNvPr>
            <p:cNvSpPr/>
            <p:nvPr/>
          </p:nvSpPr>
          <p:spPr>
            <a:xfrm>
              <a:off x="2932850" y="3133800"/>
              <a:ext cx="114550" cy="26000"/>
            </a:xfrm>
            <a:custGeom>
              <a:avLst/>
              <a:gdLst/>
              <a:ahLst/>
              <a:cxnLst/>
              <a:rect l="l" t="t" r="r" b="b"/>
              <a:pathLst>
                <a:path w="4582" h="1040" extrusionOk="0">
                  <a:moveTo>
                    <a:pt x="525" y="1"/>
                  </a:moveTo>
                  <a:cubicBezTo>
                    <a:pt x="236" y="1"/>
                    <a:pt x="0" y="236"/>
                    <a:pt x="0" y="515"/>
                  </a:cubicBezTo>
                  <a:cubicBezTo>
                    <a:pt x="0" y="804"/>
                    <a:pt x="236" y="1039"/>
                    <a:pt x="525" y="1039"/>
                  </a:cubicBezTo>
                  <a:lnTo>
                    <a:pt x="4068" y="1039"/>
                  </a:lnTo>
                  <a:cubicBezTo>
                    <a:pt x="4346" y="1039"/>
                    <a:pt x="4582" y="804"/>
                    <a:pt x="4582" y="515"/>
                  </a:cubicBezTo>
                  <a:cubicBezTo>
                    <a:pt x="4582" y="236"/>
                    <a:pt x="4346" y="1"/>
                    <a:pt x="40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10;p43">
              <a:extLst>
                <a:ext uri="{FF2B5EF4-FFF2-40B4-BE49-F238E27FC236}">
                  <a16:creationId xmlns:a16="http://schemas.microsoft.com/office/drawing/2014/main" id="{9D22A921-BD48-42BF-AE78-B97E4FA033FB}"/>
                </a:ext>
              </a:extLst>
            </p:cNvPr>
            <p:cNvSpPr/>
            <p:nvPr/>
          </p:nvSpPr>
          <p:spPr>
            <a:xfrm>
              <a:off x="2473875" y="3326225"/>
              <a:ext cx="114550" cy="25725"/>
            </a:xfrm>
            <a:custGeom>
              <a:avLst/>
              <a:gdLst/>
              <a:ahLst/>
              <a:cxnLst/>
              <a:rect l="l" t="t" r="r" b="b"/>
              <a:pathLst>
                <a:path w="4582" h="1029" extrusionOk="0">
                  <a:moveTo>
                    <a:pt x="514" y="1"/>
                  </a:moveTo>
                  <a:cubicBezTo>
                    <a:pt x="236" y="1"/>
                    <a:pt x="0" y="226"/>
                    <a:pt x="0" y="515"/>
                  </a:cubicBezTo>
                  <a:cubicBezTo>
                    <a:pt x="0" y="793"/>
                    <a:pt x="236" y="1029"/>
                    <a:pt x="514" y="1029"/>
                  </a:cubicBezTo>
                  <a:lnTo>
                    <a:pt x="4057" y="1029"/>
                  </a:lnTo>
                  <a:cubicBezTo>
                    <a:pt x="4346" y="1029"/>
                    <a:pt x="4582" y="793"/>
                    <a:pt x="4582" y="515"/>
                  </a:cubicBezTo>
                  <a:cubicBezTo>
                    <a:pt x="4582" y="226"/>
                    <a:pt x="4346" y="1"/>
                    <a:pt x="40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11;p43">
              <a:extLst>
                <a:ext uri="{FF2B5EF4-FFF2-40B4-BE49-F238E27FC236}">
                  <a16:creationId xmlns:a16="http://schemas.microsoft.com/office/drawing/2014/main" id="{F7CD0F0A-D781-4FFA-80F3-D160C188638A}"/>
                </a:ext>
              </a:extLst>
            </p:cNvPr>
            <p:cNvSpPr/>
            <p:nvPr/>
          </p:nvSpPr>
          <p:spPr>
            <a:xfrm>
              <a:off x="3291200" y="2818825"/>
              <a:ext cx="109750" cy="25975"/>
            </a:xfrm>
            <a:custGeom>
              <a:avLst/>
              <a:gdLst/>
              <a:ahLst/>
              <a:cxnLst/>
              <a:rect l="l" t="t" r="r" b="b"/>
              <a:pathLst>
                <a:path w="4390" h="1039" extrusionOk="0">
                  <a:moveTo>
                    <a:pt x="525" y="0"/>
                  </a:moveTo>
                  <a:cubicBezTo>
                    <a:pt x="236" y="0"/>
                    <a:pt x="0" y="236"/>
                    <a:pt x="0" y="514"/>
                  </a:cubicBezTo>
                  <a:cubicBezTo>
                    <a:pt x="0" y="803"/>
                    <a:pt x="236" y="1039"/>
                    <a:pt x="525" y="1039"/>
                  </a:cubicBezTo>
                  <a:lnTo>
                    <a:pt x="3875" y="1039"/>
                  </a:lnTo>
                  <a:cubicBezTo>
                    <a:pt x="4165" y="1039"/>
                    <a:pt x="4389" y="803"/>
                    <a:pt x="4389" y="514"/>
                  </a:cubicBezTo>
                  <a:cubicBezTo>
                    <a:pt x="4389" y="236"/>
                    <a:pt x="4165" y="0"/>
                    <a:pt x="38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12;p43">
              <a:extLst>
                <a:ext uri="{FF2B5EF4-FFF2-40B4-BE49-F238E27FC236}">
                  <a16:creationId xmlns:a16="http://schemas.microsoft.com/office/drawing/2014/main" id="{3EC32E44-443B-40E1-B882-0B39EC7A1C7E}"/>
                </a:ext>
              </a:extLst>
            </p:cNvPr>
            <p:cNvSpPr/>
            <p:nvPr/>
          </p:nvSpPr>
          <p:spPr>
            <a:xfrm>
              <a:off x="2111500" y="1962400"/>
              <a:ext cx="109475" cy="25725"/>
            </a:xfrm>
            <a:custGeom>
              <a:avLst/>
              <a:gdLst/>
              <a:ahLst/>
              <a:cxnLst/>
              <a:rect l="l" t="t" r="r" b="b"/>
              <a:pathLst>
                <a:path w="4379" h="1029" extrusionOk="0">
                  <a:moveTo>
                    <a:pt x="514" y="1"/>
                  </a:moveTo>
                  <a:cubicBezTo>
                    <a:pt x="225" y="1"/>
                    <a:pt x="0" y="236"/>
                    <a:pt x="0" y="515"/>
                  </a:cubicBezTo>
                  <a:cubicBezTo>
                    <a:pt x="0" y="804"/>
                    <a:pt x="225" y="1029"/>
                    <a:pt x="514" y="1029"/>
                  </a:cubicBezTo>
                  <a:lnTo>
                    <a:pt x="3865" y="1029"/>
                  </a:lnTo>
                  <a:cubicBezTo>
                    <a:pt x="4154" y="1029"/>
                    <a:pt x="4379" y="804"/>
                    <a:pt x="4379" y="515"/>
                  </a:cubicBezTo>
                  <a:cubicBezTo>
                    <a:pt x="4379" y="236"/>
                    <a:pt x="4154" y="1"/>
                    <a:pt x="38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3;p43">
              <a:extLst>
                <a:ext uri="{FF2B5EF4-FFF2-40B4-BE49-F238E27FC236}">
                  <a16:creationId xmlns:a16="http://schemas.microsoft.com/office/drawing/2014/main" id="{BCBF9AAD-A752-48C4-A707-58BCF3168C15}"/>
                </a:ext>
              </a:extLst>
            </p:cNvPr>
            <p:cNvSpPr/>
            <p:nvPr/>
          </p:nvSpPr>
          <p:spPr>
            <a:xfrm>
              <a:off x="5014700" y="1833675"/>
              <a:ext cx="5125" cy="17425"/>
            </a:xfrm>
            <a:custGeom>
              <a:avLst/>
              <a:gdLst/>
              <a:ahLst/>
              <a:cxnLst/>
              <a:rect l="l" t="t" r="r" b="b"/>
              <a:pathLst>
                <a:path w="205" h="697" extrusionOk="0">
                  <a:moveTo>
                    <a:pt x="86" y="1"/>
                  </a:moveTo>
                  <a:cubicBezTo>
                    <a:pt x="33" y="86"/>
                    <a:pt x="1" y="183"/>
                    <a:pt x="1" y="290"/>
                  </a:cubicBezTo>
                  <a:cubicBezTo>
                    <a:pt x="1" y="450"/>
                    <a:pt x="86" y="600"/>
                    <a:pt x="204" y="697"/>
                  </a:cubicBezTo>
                  <a:cubicBezTo>
                    <a:pt x="161" y="472"/>
                    <a:pt x="119" y="236"/>
                    <a:pt x="86" y="1"/>
                  </a:cubicBezTo>
                  <a:close/>
                </a:path>
              </a:pathLst>
            </a:custGeom>
            <a:solidFill>
              <a:srgbClr val="C6E0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14;p43">
              <a:extLst>
                <a:ext uri="{FF2B5EF4-FFF2-40B4-BE49-F238E27FC236}">
                  <a16:creationId xmlns:a16="http://schemas.microsoft.com/office/drawing/2014/main" id="{BCBAAD86-511A-49DC-B4B8-C7CAFF32B239}"/>
                </a:ext>
              </a:extLst>
            </p:cNvPr>
            <p:cNvSpPr/>
            <p:nvPr/>
          </p:nvSpPr>
          <p:spPr>
            <a:xfrm>
              <a:off x="4285950" y="2078300"/>
              <a:ext cx="109775" cy="25700"/>
            </a:xfrm>
            <a:custGeom>
              <a:avLst/>
              <a:gdLst/>
              <a:ahLst/>
              <a:cxnLst/>
              <a:rect l="l" t="t" r="r" b="b"/>
              <a:pathLst>
                <a:path w="4391" h="1028" extrusionOk="0">
                  <a:moveTo>
                    <a:pt x="525" y="0"/>
                  </a:moveTo>
                  <a:cubicBezTo>
                    <a:pt x="236" y="0"/>
                    <a:pt x="1" y="236"/>
                    <a:pt x="1" y="514"/>
                  </a:cubicBezTo>
                  <a:cubicBezTo>
                    <a:pt x="1" y="803"/>
                    <a:pt x="236" y="1028"/>
                    <a:pt x="525" y="1028"/>
                  </a:cubicBezTo>
                  <a:lnTo>
                    <a:pt x="3876" y="1028"/>
                  </a:lnTo>
                  <a:cubicBezTo>
                    <a:pt x="4165" y="1028"/>
                    <a:pt x="4390" y="803"/>
                    <a:pt x="4390" y="514"/>
                  </a:cubicBezTo>
                  <a:cubicBezTo>
                    <a:pt x="4390" y="236"/>
                    <a:pt x="4165" y="0"/>
                    <a:pt x="3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15;p43">
              <a:extLst>
                <a:ext uri="{FF2B5EF4-FFF2-40B4-BE49-F238E27FC236}">
                  <a16:creationId xmlns:a16="http://schemas.microsoft.com/office/drawing/2014/main" id="{48ED1145-E00D-4E6E-92E9-48CF2D5D09B7}"/>
                </a:ext>
              </a:extLst>
            </p:cNvPr>
            <p:cNvSpPr/>
            <p:nvPr/>
          </p:nvSpPr>
          <p:spPr>
            <a:xfrm>
              <a:off x="4008700" y="3900025"/>
              <a:ext cx="109750" cy="25725"/>
            </a:xfrm>
            <a:custGeom>
              <a:avLst/>
              <a:gdLst/>
              <a:ahLst/>
              <a:cxnLst/>
              <a:rect l="l" t="t" r="r" b="b"/>
              <a:pathLst>
                <a:path w="4390" h="1029" extrusionOk="0">
                  <a:moveTo>
                    <a:pt x="514" y="1"/>
                  </a:moveTo>
                  <a:cubicBezTo>
                    <a:pt x="236" y="1"/>
                    <a:pt x="1" y="236"/>
                    <a:pt x="1" y="514"/>
                  </a:cubicBezTo>
                  <a:cubicBezTo>
                    <a:pt x="1" y="803"/>
                    <a:pt x="236" y="1028"/>
                    <a:pt x="514" y="1028"/>
                  </a:cubicBezTo>
                  <a:lnTo>
                    <a:pt x="3876" y="1028"/>
                  </a:lnTo>
                  <a:cubicBezTo>
                    <a:pt x="4154" y="1028"/>
                    <a:pt x="4390" y="803"/>
                    <a:pt x="4390" y="514"/>
                  </a:cubicBezTo>
                  <a:cubicBezTo>
                    <a:pt x="4390" y="236"/>
                    <a:pt x="4154" y="1"/>
                    <a:pt x="38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16;p43">
              <a:extLst>
                <a:ext uri="{FF2B5EF4-FFF2-40B4-BE49-F238E27FC236}">
                  <a16:creationId xmlns:a16="http://schemas.microsoft.com/office/drawing/2014/main" id="{F6256ABF-446F-4DDB-8512-2537AA99102A}"/>
                </a:ext>
              </a:extLst>
            </p:cNvPr>
            <p:cNvSpPr/>
            <p:nvPr/>
          </p:nvSpPr>
          <p:spPr>
            <a:xfrm>
              <a:off x="4602575" y="3583950"/>
              <a:ext cx="109750" cy="25725"/>
            </a:xfrm>
            <a:custGeom>
              <a:avLst/>
              <a:gdLst/>
              <a:ahLst/>
              <a:cxnLst/>
              <a:rect l="l" t="t" r="r" b="b"/>
              <a:pathLst>
                <a:path w="4390" h="1029" extrusionOk="0">
                  <a:moveTo>
                    <a:pt x="525" y="1"/>
                  </a:moveTo>
                  <a:cubicBezTo>
                    <a:pt x="236" y="1"/>
                    <a:pt x="0" y="236"/>
                    <a:pt x="0" y="515"/>
                  </a:cubicBezTo>
                  <a:cubicBezTo>
                    <a:pt x="0" y="804"/>
                    <a:pt x="236" y="1029"/>
                    <a:pt x="525" y="1029"/>
                  </a:cubicBezTo>
                  <a:lnTo>
                    <a:pt x="3875" y="1029"/>
                  </a:lnTo>
                  <a:cubicBezTo>
                    <a:pt x="4164" y="1029"/>
                    <a:pt x="4389" y="804"/>
                    <a:pt x="4389" y="515"/>
                  </a:cubicBezTo>
                  <a:cubicBezTo>
                    <a:pt x="4389" y="236"/>
                    <a:pt x="4164" y="1"/>
                    <a:pt x="38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17;p43">
              <a:extLst>
                <a:ext uri="{FF2B5EF4-FFF2-40B4-BE49-F238E27FC236}">
                  <a16:creationId xmlns:a16="http://schemas.microsoft.com/office/drawing/2014/main" id="{746AE1AC-375E-4268-A7FA-6428B1CA81ED}"/>
                </a:ext>
              </a:extLst>
            </p:cNvPr>
            <p:cNvSpPr/>
            <p:nvPr/>
          </p:nvSpPr>
          <p:spPr>
            <a:xfrm>
              <a:off x="2581450" y="3783875"/>
              <a:ext cx="109750" cy="25725"/>
            </a:xfrm>
            <a:custGeom>
              <a:avLst/>
              <a:gdLst/>
              <a:ahLst/>
              <a:cxnLst/>
              <a:rect l="l" t="t" r="r" b="b"/>
              <a:pathLst>
                <a:path w="4390" h="1029" extrusionOk="0">
                  <a:moveTo>
                    <a:pt x="514" y="1"/>
                  </a:moveTo>
                  <a:cubicBezTo>
                    <a:pt x="225" y="1"/>
                    <a:pt x="0" y="236"/>
                    <a:pt x="0" y="514"/>
                  </a:cubicBezTo>
                  <a:cubicBezTo>
                    <a:pt x="0" y="803"/>
                    <a:pt x="225" y="1028"/>
                    <a:pt x="514" y="1028"/>
                  </a:cubicBezTo>
                  <a:lnTo>
                    <a:pt x="3865" y="1028"/>
                  </a:lnTo>
                  <a:cubicBezTo>
                    <a:pt x="4154" y="1028"/>
                    <a:pt x="4390" y="803"/>
                    <a:pt x="4390" y="514"/>
                  </a:cubicBezTo>
                  <a:cubicBezTo>
                    <a:pt x="4390" y="236"/>
                    <a:pt x="4154" y="1"/>
                    <a:pt x="38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18;p43">
              <a:extLst>
                <a:ext uri="{FF2B5EF4-FFF2-40B4-BE49-F238E27FC236}">
                  <a16:creationId xmlns:a16="http://schemas.microsoft.com/office/drawing/2014/main" id="{3375F8C7-62AD-4B71-B33E-99C53175EC3A}"/>
                </a:ext>
              </a:extLst>
            </p:cNvPr>
            <p:cNvSpPr/>
            <p:nvPr/>
          </p:nvSpPr>
          <p:spPr>
            <a:xfrm>
              <a:off x="4244200" y="3712150"/>
              <a:ext cx="109775" cy="25975"/>
            </a:xfrm>
            <a:custGeom>
              <a:avLst/>
              <a:gdLst/>
              <a:ahLst/>
              <a:cxnLst/>
              <a:rect l="l" t="t" r="r" b="b"/>
              <a:pathLst>
                <a:path w="4391" h="1039" extrusionOk="0">
                  <a:moveTo>
                    <a:pt x="515" y="1"/>
                  </a:moveTo>
                  <a:cubicBezTo>
                    <a:pt x="226" y="1"/>
                    <a:pt x="1" y="236"/>
                    <a:pt x="1" y="525"/>
                  </a:cubicBezTo>
                  <a:cubicBezTo>
                    <a:pt x="1" y="803"/>
                    <a:pt x="226" y="1039"/>
                    <a:pt x="515" y="1039"/>
                  </a:cubicBezTo>
                  <a:lnTo>
                    <a:pt x="3865" y="1039"/>
                  </a:lnTo>
                  <a:cubicBezTo>
                    <a:pt x="4155" y="1039"/>
                    <a:pt x="4390" y="803"/>
                    <a:pt x="4390" y="525"/>
                  </a:cubicBezTo>
                  <a:cubicBezTo>
                    <a:pt x="4390" y="236"/>
                    <a:pt x="4155" y="1"/>
                    <a:pt x="38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19;p43">
              <a:extLst>
                <a:ext uri="{FF2B5EF4-FFF2-40B4-BE49-F238E27FC236}">
                  <a16:creationId xmlns:a16="http://schemas.microsoft.com/office/drawing/2014/main" id="{038B999D-B072-43CB-8CE8-1D17428A02B5}"/>
                </a:ext>
              </a:extLst>
            </p:cNvPr>
            <p:cNvSpPr/>
            <p:nvPr/>
          </p:nvSpPr>
          <p:spPr>
            <a:xfrm>
              <a:off x="5603225" y="3027300"/>
              <a:ext cx="109750" cy="25975"/>
            </a:xfrm>
            <a:custGeom>
              <a:avLst/>
              <a:gdLst/>
              <a:ahLst/>
              <a:cxnLst/>
              <a:rect l="l" t="t" r="r" b="b"/>
              <a:pathLst>
                <a:path w="4390" h="1039" extrusionOk="0">
                  <a:moveTo>
                    <a:pt x="514" y="0"/>
                  </a:moveTo>
                  <a:cubicBezTo>
                    <a:pt x="236" y="0"/>
                    <a:pt x="0" y="236"/>
                    <a:pt x="0" y="514"/>
                  </a:cubicBezTo>
                  <a:cubicBezTo>
                    <a:pt x="0" y="803"/>
                    <a:pt x="236" y="1039"/>
                    <a:pt x="514" y="1039"/>
                  </a:cubicBezTo>
                  <a:lnTo>
                    <a:pt x="3875" y="1039"/>
                  </a:lnTo>
                  <a:cubicBezTo>
                    <a:pt x="4154" y="1039"/>
                    <a:pt x="4389" y="803"/>
                    <a:pt x="4389" y="514"/>
                  </a:cubicBezTo>
                  <a:cubicBezTo>
                    <a:pt x="4389" y="236"/>
                    <a:pt x="4154" y="0"/>
                    <a:pt x="38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20;p43">
              <a:extLst>
                <a:ext uri="{FF2B5EF4-FFF2-40B4-BE49-F238E27FC236}">
                  <a16:creationId xmlns:a16="http://schemas.microsoft.com/office/drawing/2014/main" id="{03D89934-39EC-4466-A762-B84A18641FD1}"/>
                </a:ext>
              </a:extLst>
            </p:cNvPr>
            <p:cNvSpPr/>
            <p:nvPr/>
          </p:nvSpPr>
          <p:spPr>
            <a:xfrm>
              <a:off x="3986225" y="1844650"/>
              <a:ext cx="109750" cy="25725"/>
            </a:xfrm>
            <a:custGeom>
              <a:avLst/>
              <a:gdLst/>
              <a:ahLst/>
              <a:cxnLst/>
              <a:rect l="l" t="t" r="r" b="b"/>
              <a:pathLst>
                <a:path w="4390" h="1029" extrusionOk="0">
                  <a:moveTo>
                    <a:pt x="525" y="1"/>
                  </a:moveTo>
                  <a:cubicBezTo>
                    <a:pt x="236" y="1"/>
                    <a:pt x="0" y="226"/>
                    <a:pt x="0" y="515"/>
                  </a:cubicBezTo>
                  <a:cubicBezTo>
                    <a:pt x="0" y="793"/>
                    <a:pt x="236" y="1028"/>
                    <a:pt x="525" y="1028"/>
                  </a:cubicBezTo>
                  <a:lnTo>
                    <a:pt x="3876" y="1028"/>
                  </a:lnTo>
                  <a:cubicBezTo>
                    <a:pt x="4165" y="1028"/>
                    <a:pt x="4389" y="793"/>
                    <a:pt x="4389" y="515"/>
                  </a:cubicBezTo>
                  <a:cubicBezTo>
                    <a:pt x="4389" y="226"/>
                    <a:pt x="4165" y="1"/>
                    <a:pt x="38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21;p43">
              <a:extLst>
                <a:ext uri="{FF2B5EF4-FFF2-40B4-BE49-F238E27FC236}">
                  <a16:creationId xmlns:a16="http://schemas.microsoft.com/office/drawing/2014/main" id="{5FF144F9-2E96-447E-B49A-43BBF77E33A0}"/>
                </a:ext>
              </a:extLst>
            </p:cNvPr>
            <p:cNvSpPr/>
            <p:nvPr/>
          </p:nvSpPr>
          <p:spPr>
            <a:xfrm>
              <a:off x="4296400" y="3357275"/>
              <a:ext cx="62650" cy="25725"/>
            </a:xfrm>
            <a:custGeom>
              <a:avLst/>
              <a:gdLst/>
              <a:ahLst/>
              <a:cxnLst/>
              <a:rect l="l" t="t" r="r" b="b"/>
              <a:pathLst>
                <a:path w="2506" h="1029" extrusionOk="0">
                  <a:moveTo>
                    <a:pt x="514" y="1"/>
                  </a:moveTo>
                  <a:cubicBezTo>
                    <a:pt x="236" y="1"/>
                    <a:pt x="0" y="236"/>
                    <a:pt x="0" y="515"/>
                  </a:cubicBezTo>
                  <a:cubicBezTo>
                    <a:pt x="0" y="804"/>
                    <a:pt x="236" y="1028"/>
                    <a:pt x="514" y="1028"/>
                  </a:cubicBezTo>
                  <a:lnTo>
                    <a:pt x="1992" y="1028"/>
                  </a:lnTo>
                  <a:cubicBezTo>
                    <a:pt x="2270" y="1028"/>
                    <a:pt x="2505" y="804"/>
                    <a:pt x="2505" y="515"/>
                  </a:cubicBezTo>
                  <a:cubicBezTo>
                    <a:pt x="2505" y="236"/>
                    <a:pt x="2270" y="1"/>
                    <a:pt x="1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22;p43">
              <a:extLst>
                <a:ext uri="{FF2B5EF4-FFF2-40B4-BE49-F238E27FC236}">
                  <a16:creationId xmlns:a16="http://schemas.microsoft.com/office/drawing/2014/main" id="{4CD301DF-991B-4726-AD19-0CFD603E2BF2}"/>
                </a:ext>
              </a:extLst>
            </p:cNvPr>
            <p:cNvSpPr/>
            <p:nvPr/>
          </p:nvSpPr>
          <p:spPr>
            <a:xfrm>
              <a:off x="5568950" y="1756875"/>
              <a:ext cx="62400" cy="25975"/>
            </a:xfrm>
            <a:custGeom>
              <a:avLst/>
              <a:gdLst/>
              <a:ahLst/>
              <a:cxnLst/>
              <a:rect l="l" t="t" r="r" b="b"/>
              <a:pathLst>
                <a:path w="2496" h="1039" extrusionOk="0">
                  <a:moveTo>
                    <a:pt x="515" y="0"/>
                  </a:moveTo>
                  <a:cubicBezTo>
                    <a:pt x="226" y="0"/>
                    <a:pt x="1" y="236"/>
                    <a:pt x="1" y="514"/>
                  </a:cubicBezTo>
                  <a:cubicBezTo>
                    <a:pt x="1" y="803"/>
                    <a:pt x="226" y="1039"/>
                    <a:pt x="515" y="1039"/>
                  </a:cubicBezTo>
                  <a:lnTo>
                    <a:pt x="1981" y="1039"/>
                  </a:lnTo>
                  <a:cubicBezTo>
                    <a:pt x="2270" y="1039"/>
                    <a:pt x="2495" y="803"/>
                    <a:pt x="2495" y="514"/>
                  </a:cubicBezTo>
                  <a:cubicBezTo>
                    <a:pt x="2495" y="236"/>
                    <a:pt x="2270" y="0"/>
                    <a:pt x="19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23;p43">
              <a:extLst>
                <a:ext uri="{FF2B5EF4-FFF2-40B4-BE49-F238E27FC236}">
                  <a16:creationId xmlns:a16="http://schemas.microsoft.com/office/drawing/2014/main" id="{692EB45B-4391-4A5C-8418-8F736BB0C35B}"/>
                </a:ext>
              </a:extLst>
            </p:cNvPr>
            <p:cNvSpPr/>
            <p:nvPr/>
          </p:nvSpPr>
          <p:spPr>
            <a:xfrm>
              <a:off x="5064750" y="3748550"/>
              <a:ext cx="62650" cy="25975"/>
            </a:xfrm>
            <a:custGeom>
              <a:avLst/>
              <a:gdLst/>
              <a:ahLst/>
              <a:cxnLst/>
              <a:rect l="l" t="t" r="r" b="b"/>
              <a:pathLst>
                <a:path w="2506" h="1039" extrusionOk="0">
                  <a:moveTo>
                    <a:pt x="514" y="0"/>
                  </a:moveTo>
                  <a:cubicBezTo>
                    <a:pt x="236" y="0"/>
                    <a:pt x="1" y="236"/>
                    <a:pt x="1" y="525"/>
                  </a:cubicBezTo>
                  <a:cubicBezTo>
                    <a:pt x="1" y="803"/>
                    <a:pt x="236" y="1039"/>
                    <a:pt x="514" y="1039"/>
                  </a:cubicBezTo>
                  <a:lnTo>
                    <a:pt x="1992" y="1039"/>
                  </a:lnTo>
                  <a:cubicBezTo>
                    <a:pt x="2270" y="1039"/>
                    <a:pt x="2506" y="803"/>
                    <a:pt x="2506" y="525"/>
                  </a:cubicBezTo>
                  <a:cubicBezTo>
                    <a:pt x="2506" y="236"/>
                    <a:pt x="2270" y="0"/>
                    <a:pt x="19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24;p43">
              <a:extLst>
                <a:ext uri="{FF2B5EF4-FFF2-40B4-BE49-F238E27FC236}">
                  <a16:creationId xmlns:a16="http://schemas.microsoft.com/office/drawing/2014/main" id="{127201DC-F0C9-4122-8EB7-B3C695B43FA3}"/>
                </a:ext>
              </a:extLst>
            </p:cNvPr>
            <p:cNvSpPr/>
            <p:nvPr/>
          </p:nvSpPr>
          <p:spPr>
            <a:xfrm>
              <a:off x="5057525" y="2937650"/>
              <a:ext cx="62375" cy="25975"/>
            </a:xfrm>
            <a:custGeom>
              <a:avLst/>
              <a:gdLst/>
              <a:ahLst/>
              <a:cxnLst/>
              <a:rect l="l" t="t" r="r" b="b"/>
              <a:pathLst>
                <a:path w="2495" h="1039" extrusionOk="0">
                  <a:moveTo>
                    <a:pt x="514" y="0"/>
                  </a:moveTo>
                  <a:cubicBezTo>
                    <a:pt x="236" y="0"/>
                    <a:pt x="1" y="236"/>
                    <a:pt x="1" y="514"/>
                  </a:cubicBezTo>
                  <a:cubicBezTo>
                    <a:pt x="1" y="803"/>
                    <a:pt x="236" y="1039"/>
                    <a:pt x="514" y="1039"/>
                  </a:cubicBezTo>
                  <a:lnTo>
                    <a:pt x="1981" y="1039"/>
                  </a:lnTo>
                  <a:cubicBezTo>
                    <a:pt x="2270" y="1039"/>
                    <a:pt x="2495" y="803"/>
                    <a:pt x="2495" y="514"/>
                  </a:cubicBezTo>
                  <a:cubicBezTo>
                    <a:pt x="2495" y="236"/>
                    <a:pt x="2270" y="0"/>
                    <a:pt x="19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25;p43">
              <a:extLst>
                <a:ext uri="{FF2B5EF4-FFF2-40B4-BE49-F238E27FC236}">
                  <a16:creationId xmlns:a16="http://schemas.microsoft.com/office/drawing/2014/main" id="{4B4D822C-4788-48AD-93B6-FFF017CDEB68}"/>
                </a:ext>
              </a:extLst>
            </p:cNvPr>
            <p:cNvSpPr/>
            <p:nvPr/>
          </p:nvSpPr>
          <p:spPr>
            <a:xfrm>
              <a:off x="4634675" y="2007375"/>
              <a:ext cx="62650" cy="25725"/>
            </a:xfrm>
            <a:custGeom>
              <a:avLst/>
              <a:gdLst/>
              <a:ahLst/>
              <a:cxnLst/>
              <a:rect l="l" t="t" r="r" b="b"/>
              <a:pathLst>
                <a:path w="2506" h="1029" extrusionOk="0">
                  <a:moveTo>
                    <a:pt x="525" y="0"/>
                  </a:moveTo>
                  <a:cubicBezTo>
                    <a:pt x="236" y="0"/>
                    <a:pt x="1" y="225"/>
                    <a:pt x="1" y="514"/>
                  </a:cubicBezTo>
                  <a:cubicBezTo>
                    <a:pt x="1" y="793"/>
                    <a:pt x="236" y="1028"/>
                    <a:pt x="525" y="1028"/>
                  </a:cubicBezTo>
                  <a:lnTo>
                    <a:pt x="1992" y="1028"/>
                  </a:lnTo>
                  <a:cubicBezTo>
                    <a:pt x="2270" y="1028"/>
                    <a:pt x="2506" y="793"/>
                    <a:pt x="2506" y="514"/>
                  </a:cubicBezTo>
                  <a:cubicBezTo>
                    <a:pt x="2506" y="225"/>
                    <a:pt x="2270" y="0"/>
                    <a:pt x="19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26;p43">
              <a:extLst>
                <a:ext uri="{FF2B5EF4-FFF2-40B4-BE49-F238E27FC236}">
                  <a16:creationId xmlns:a16="http://schemas.microsoft.com/office/drawing/2014/main" id="{76731F93-6909-475D-BBE9-0E2D571ACF1C}"/>
                </a:ext>
              </a:extLst>
            </p:cNvPr>
            <p:cNvSpPr/>
            <p:nvPr/>
          </p:nvSpPr>
          <p:spPr>
            <a:xfrm>
              <a:off x="4123250" y="2205150"/>
              <a:ext cx="62375" cy="25725"/>
            </a:xfrm>
            <a:custGeom>
              <a:avLst/>
              <a:gdLst/>
              <a:ahLst/>
              <a:cxnLst/>
              <a:rect l="l" t="t" r="r" b="b"/>
              <a:pathLst>
                <a:path w="2495" h="1029" extrusionOk="0">
                  <a:moveTo>
                    <a:pt x="514" y="0"/>
                  </a:moveTo>
                  <a:cubicBezTo>
                    <a:pt x="225" y="0"/>
                    <a:pt x="0" y="236"/>
                    <a:pt x="0" y="514"/>
                  </a:cubicBezTo>
                  <a:cubicBezTo>
                    <a:pt x="0" y="803"/>
                    <a:pt x="225" y="1028"/>
                    <a:pt x="514" y="1028"/>
                  </a:cubicBezTo>
                  <a:lnTo>
                    <a:pt x="1981" y="1028"/>
                  </a:lnTo>
                  <a:cubicBezTo>
                    <a:pt x="2270" y="1028"/>
                    <a:pt x="2495" y="803"/>
                    <a:pt x="2495" y="514"/>
                  </a:cubicBezTo>
                  <a:cubicBezTo>
                    <a:pt x="2495" y="236"/>
                    <a:pt x="2270" y="0"/>
                    <a:pt x="19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27;p43">
              <a:extLst>
                <a:ext uri="{FF2B5EF4-FFF2-40B4-BE49-F238E27FC236}">
                  <a16:creationId xmlns:a16="http://schemas.microsoft.com/office/drawing/2014/main" id="{1B61B486-60B0-472D-B0BA-4D0ACDA351C8}"/>
                </a:ext>
              </a:extLst>
            </p:cNvPr>
            <p:cNvSpPr/>
            <p:nvPr/>
          </p:nvSpPr>
          <p:spPr>
            <a:xfrm>
              <a:off x="2684225" y="3498050"/>
              <a:ext cx="62650" cy="25975"/>
            </a:xfrm>
            <a:custGeom>
              <a:avLst/>
              <a:gdLst/>
              <a:ahLst/>
              <a:cxnLst/>
              <a:rect l="l" t="t" r="r" b="b"/>
              <a:pathLst>
                <a:path w="2506" h="1039" extrusionOk="0">
                  <a:moveTo>
                    <a:pt x="514" y="1"/>
                  </a:moveTo>
                  <a:cubicBezTo>
                    <a:pt x="236" y="1"/>
                    <a:pt x="0" y="236"/>
                    <a:pt x="0" y="525"/>
                  </a:cubicBezTo>
                  <a:cubicBezTo>
                    <a:pt x="0" y="803"/>
                    <a:pt x="236" y="1039"/>
                    <a:pt x="514" y="1039"/>
                  </a:cubicBezTo>
                  <a:lnTo>
                    <a:pt x="1981" y="1039"/>
                  </a:lnTo>
                  <a:cubicBezTo>
                    <a:pt x="2270" y="1039"/>
                    <a:pt x="2505" y="803"/>
                    <a:pt x="2505" y="525"/>
                  </a:cubicBezTo>
                  <a:cubicBezTo>
                    <a:pt x="2505" y="236"/>
                    <a:pt x="2270" y="1"/>
                    <a:pt x="19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28;p43">
              <a:extLst>
                <a:ext uri="{FF2B5EF4-FFF2-40B4-BE49-F238E27FC236}">
                  <a16:creationId xmlns:a16="http://schemas.microsoft.com/office/drawing/2014/main" id="{40C3E295-F442-42A4-884C-3CC63BF14A1E}"/>
                </a:ext>
              </a:extLst>
            </p:cNvPr>
            <p:cNvSpPr/>
            <p:nvPr/>
          </p:nvSpPr>
          <p:spPr>
            <a:xfrm>
              <a:off x="2190975" y="2685550"/>
              <a:ext cx="62650" cy="25700"/>
            </a:xfrm>
            <a:custGeom>
              <a:avLst/>
              <a:gdLst/>
              <a:ahLst/>
              <a:cxnLst/>
              <a:rect l="l" t="t" r="r" b="b"/>
              <a:pathLst>
                <a:path w="2506" h="1028" extrusionOk="0">
                  <a:moveTo>
                    <a:pt x="515" y="0"/>
                  </a:moveTo>
                  <a:cubicBezTo>
                    <a:pt x="236" y="0"/>
                    <a:pt x="1" y="225"/>
                    <a:pt x="1" y="514"/>
                  </a:cubicBezTo>
                  <a:cubicBezTo>
                    <a:pt x="1" y="792"/>
                    <a:pt x="236" y="1028"/>
                    <a:pt x="515" y="1028"/>
                  </a:cubicBezTo>
                  <a:lnTo>
                    <a:pt x="1981" y="1028"/>
                  </a:lnTo>
                  <a:cubicBezTo>
                    <a:pt x="2270" y="1028"/>
                    <a:pt x="2506" y="792"/>
                    <a:pt x="2506" y="514"/>
                  </a:cubicBezTo>
                  <a:cubicBezTo>
                    <a:pt x="2506" y="225"/>
                    <a:pt x="2270" y="0"/>
                    <a:pt x="19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29;p43">
              <a:extLst>
                <a:ext uri="{FF2B5EF4-FFF2-40B4-BE49-F238E27FC236}">
                  <a16:creationId xmlns:a16="http://schemas.microsoft.com/office/drawing/2014/main" id="{7AFC670C-710C-4F9A-AD9D-E6392B3A7E56}"/>
                </a:ext>
              </a:extLst>
            </p:cNvPr>
            <p:cNvSpPr/>
            <p:nvPr/>
          </p:nvSpPr>
          <p:spPr>
            <a:xfrm>
              <a:off x="1826750" y="1895225"/>
              <a:ext cx="62375" cy="25725"/>
            </a:xfrm>
            <a:custGeom>
              <a:avLst/>
              <a:gdLst/>
              <a:ahLst/>
              <a:cxnLst/>
              <a:rect l="l" t="t" r="r" b="b"/>
              <a:pathLst>
                <a:path w="2495" h="1029" extrusionOk="0">
                  <a:moveTo>
                    <a:pt x="514" y="1"/>
                  </a:moveTo>
                  <a:cubicBezTo>
                    <a:pt x="236" y="1"/>
                    <a:pt x="0" y="226"/>
                    <a:pt x="0" y="515"/>
                  </a:cubicBezTo>
                  <a:cubicBezTo>
                    <a:pt x="0" y="793"/>
                    <a:pt x="236" y="1029"/>
                    <a:pt x="514" y="1029"/>
                  </a:cubicBezTo>
                  <a:lnTo>
                    <a:pt x="1981" y="1029"/>
                  </a:lnTo>
                  <a:cubicBezTo>
                    <a:pt x="2270" y="1029"/>
                    <a:pt x="2494" y="793"/>
                    <a:pt x="2494" y="515"/>
                  </a:cubicBezTo>
                  <a:cubicBezTo>
                    <a:pt x="2494" y="226"/>
                    <a:pt x="2270" y="1"/>
                    <a:pt x="19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30;p43">
              <a:extLst>
                <a:ext uri="{FF2B5EF4-FFF2-40B4-BE49-F238E27FC236}">
                  <a16:creationId xmlns:a16="http://schemas.microsoft.com/office/drawing/2014/main" id="{A16B7BD9-AD87-4673-88FA-47B72E244942}"/>
                </a:ext>
              </a:extLst>
            </p:cNvPr>
            <p:cNvSpPr/>
            <p:nvPr/>
          </p:nvSpPr>
          <p:spPr>
            <a:xfrm>
              <a:off x="5763000" y="2005500"/>
              <a:ext cx="62375" cy="25975"/>
            </a:xfrm>
            <a:custGeom>
              <a:avLst/>
              <a:gdLst/>
              <a:ahLst/>
              <a:cxnLst/>
              <a:rect l="l" t="t" r="r" b="b"/>
              <a:pathLst>
                <a:path w="2495" h="1039" extrusionOk="0">
                  <a:moveTo>
                    <a:pt x="514" y="0"/>
                  </a:moveTo>
                  <a:cubicBezTo>
                    <a:pt x="225" y="0"/>
                    <a:pt x="0" y="236"/>
                    <a:pt x="0" y="514"/>
                  </a:cubicBezTo>
                  <a:cubicBezTo>
                    <a:pt x="0" y="803"/>
                    <a:pt x="225" y="1039"/>
                    <a:pt x="514" y="1039"/>
                  </a:cubicBezTo>
                  <a:lnTo>
                    <a:pt x="1981" y="1039"/>
                  </a:lnTo>
                  <a:cubicBezTo>
                    <a:pt x="2259" y="1039"/>
                    <a:pt x="2494" y="803"/>
                    <a:pt x="2494" y="514"/>
                  </a:cubicBezTo>
                  <a:cubicBezTo>
                    <a:pt x="2494" y="236"/>
                    <a:pt x="2259" y="0"/>
                    <a:pt x="19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31;p43">
              <a:extLst>
                <a:ext uri="{FF2B5EF4-FFF2-40B4-BE49-F238E27FC236}">
                  <a16:creationId xmlns:a16="http://schemas.microsoft.com/office/drawing/2014/main" id="{B224D4B0-BDE0-45FE-9D75-7FF54729740B}"/>
                </a:ext>
              </a:extLst>
            </p:cNvPr>
            <p:cNvSpPr/>
            <p:nvPr/>
          </p:nvSpPr>
          <p:spPr>
            <a:xfrm>
              <a:off x="5570825" y="2203550"/>
              <a:ext cx="62400" cy="25700"/>
            </a:xfrm>
            <a:custGeom>
              <a:avLst/>
              <a:gdLst/>
              <a:ahLst/>
              <a:cxnLst/>
              <a:rect l="l" t="t" r="r" b="b"/>
              <a:pathLst>
                <a:path w="2496" h="1028" extrusionOk="0">
                  <a:moveTo>
                    <a:pt x="515" y="0"/>
                  </a:moveTo>
                  <a:cubicBezTo>
                    <a:pt x="226" y="0"/>
                    <a:pt x="1" y="225"/>
                    <a:pt x="1" y="514"/>
                  </a:cubicBezTo>
                  <a:cubicBezTo>
                    <a:pt x="1" y="792"/>
                    <a:pt x="226" y="1028"/>
                    <a:pt x="515" y="1028"/>
                  </a:cubicBezTo>
                  <a:lnTo>
                    <a:pt x="1981" y="1028"/>
                  </a:lnTo>
                  <a:cubicBezTo>
                    <a:pt x="2270" y="1028"/>
                    <a:pt x="2495" y="792"/>
                    <a:pt x="2495" y="514"/>
                  </a:cubicBezTo>
                  <a:cubicBezTo>
                    <a:pt x="2495" y="225"/>
                    <a:pt x="2270" y="0"/>
                    <a:pt x="19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32;p43">
              <a:extLst>
                <a:ext uri="{FF2B5EF4-FFF2-40B4-BE49-F238E27FC236}">
                  <a16:creationId xmlns:a16="http://schemas.microsoft.com/office/drawing/2014/main" id="{DF956B3F-8AC1-4D09-975D-293EF8B4C137}"/>
                </a:ext>
              </a:extLst>
            </p:cNvPr>
            <p:cNvSpPr/>
            <p:nvPr/>
          </p:nvSpPr>
          <p:spPr>
            <a:xfrm>
              <a:off x="4993575" y="1570075"/>
              <a:ext cx="62375" cy="25725"/>
            </a:xfrm>
            <a:custGeom>
              <a:avLst/>
              <a:gdLst/>
              <a:ahLst/>
              <a:cxnLst/>
              <a:rect l="l" t="t" r="r" b="b"/>
              <a:pathLst>
                <a:path w="2495" h="1029" extrusionOk="0">
                  <a:moveTo>
                    <a:pt x="514" y="0"/>
                  </a:moveTo>
                  <a:cubicBezTo>
                    <a:pt x="225" y="0"/>
                    <a:pt x="0" y="236"/>
                    <a:pt x="0" y="514"/>
                  </a:cubicBezTo>
                  <a:cubicBezTo>
                    <a:pt x="0" y="803"/>
                    <a:pt x="225" y="1028"/>
                    <a:pt x="514" y="1028"/>
                  </a:cubicBezTo>
                  <a:lnTo>
                    <a:pt x="1981" y="1028"/>
                  </a:lnTo>
                  <a:cubicBezTo>
                    <a:pt x="2270" y="1028"/>
                    <a:pt x="2494" y="803"/>
                    <a:pt x="2494" y="514"/>
                  </a:cubicBezTo>
                  <a:cubicBezTo>
                    <a:pt x="2494" y="236"/>
                    <a:pt x="2270" y="0"/>
                    <a:pt x="19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33;p43">
              <a:extLst>
                <a:ext uri="{FF2B5EF4-FFF2-40B4-BE49-F238E27FC236}">
                  <a16:creationId xmlns:a16="http://schemas.microsoft.com/office/drawing/2014/main" id="{FE877333-A849-457E-B861-37B958B614BE}"/>
                </a:ext>
              </a:extLst>
            </p:cNvPr>
            <p:cNvSpPr/>
            <p:nvPr/>
          </p:nvSpPr>
          <p:spPr>
            <a:xfrm>
              <a:off x="3570875" y="3597075"/>
              <a:ext cx="97700" cy="29725"/>
            </a:xfrm>
            <a:custGeom>
              <a:avLst/>
              <a:gdLst/>
              <a:ahLst/>
              <a:cxnLst/>
              <a:rect l="l" t="t" r="r" b="b"/>
              <a:pathLst>
                <a:path w="3908" h="1189" extrusionOk="0">
                  <a:moveTo>
                    <a:pt x="589" y="0"/>
                  </a:moveTo>
                  <a:cubicBezTo>
                    <a:pt x="268" y="0"/>
                    <a:pt x="0" y="268"/>
                    <a:pt x="0" y="600"/>
                  </a:cubicBezTo>
                  <a:cubicBezTo>
                    <a:pt x="0" y="921"/>
                    <a:pt x="268" y="1189"/>
                    <a:pt x="589" y="1189"/>
                  </a:cubicBezTo>
                  <a:lnTo>
                    <a:pt x="3319" y="1189"/>
                  </a:lnTo>
                  <a:cubicBezTo>
                    <a:pt x="3640" y="1189"/>
                    <a:pt x="3907" y="921"/>
                    <a:pt x="3907" y="600"/>
                  </a:cubicBezTo>
                  <a:cubicBezTo>
                    <a:pt x="3907" y="268"/>
                    <a:pt x="3640" y="0"/>
                    <a:pt x="3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34;p43">
              <a:extLst>
                <a:ext uri="{FF2B5EF4-FFF2-40B4-BE49-F238E27FC236}">
                  <a16:creationId xmlns:a16="http://schemas.microsoft.com/office/drawing/2014/main" id="{8CFF003E-E940-406B-8D3F-72244AFA177F}"/>
                </a:ext>
              </a:extLst>
            </p:cNvPr>
            <p:cNvSpPr/>
            <p:nvPr/>
          </p:nvSpPr>
          <p:spPr>
            <a:xfrm>
              <a:off x="5446125" y="3257175"/>
              <a:ext cx="97975" cy="29750"/>
            </a:xfrm>
            <a:custGeom>
              <a:avLst/>
              <a:gdLst/>
              <a:ahLst/>
              <a:cxnLst/>
              <a:rect l="l" t="t" r="r" b="b"/>
              <a:pathLst>
                <a:path w="3919" h="1190" extrusionOk="0">
                  <a:moveTo>
                    <a:pt x="600" y="1"/>
                  </a:moveTo>
                  <a:cubicBezTo>
                    <a:pt x="268" y="1"/>
                    <a:pt x="0" y="269"/>
                    <a:pt x="0" y="600"/>
                  </a:cubicBezTo>
                  <a:cubicBezTo>
                    <a:pt x="0" y="922"/>
                    <a:pt x="268" y="1189"/>
                    <a:pt x="600" y="1189"/>
                  </a:cubicBezTo>
                  <a:lnTo>
                    <a:pt x="3319" y="1189"/>
                  </a:lnTo>
                  <a:cubicBezTo>
                    <a:pt x="3651" y="1189"/>
                    <a:pt x="3918" y="922"/>
                    <a:pt x="3918" y="600"/>
                  </a:cubicBezTo>
                  <a:cubicBezTo>
                    <a:pt x="3918" y="269"/>
                    <a:pt x="3651" y="1"/>
                    <a:pt x="33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35;p43">
              <a:extLst>
                <a:ext uri="{FF2B5EF4-FFF2-40B4-BE49-F238E27FC236}">
                  <a16:creationId xmlns:a16="http://schemas.microsoft.com/office/drawing/2014/main" id="{BFCC15D0-91F1-4896-B7F9-2947A34539F7}"/>
                </a:ext>
              </a:extLst>
            </p:cNvPr>
            <p:cNvSpPr/>
            <p:nvPr/>
          </p:nvSpPr>
          <p:spPr>
            <a:xfrm>
              <a:off x="5392325" y="2806775"/>
              <a:ext cx="97700" cy="29725"/>
            </a:xfrm>
            <a:custGeom>
              <a:avLst/>
              <a:gdLst/>
              <a:ahLst/>
              <a:cxnLst/>
              <a:rect l="l" t="t" r="r" b="b"/>
              <a:pathLst>
                <a:path w="3908" h="1189" extrusionOk="0">
                  <a:moveTo>
                    <a:pt x="589" y="0"/>
                  </a:moveTo>
                  <a:cubicBezTo>
                    <a:pt x="258" y="0"/>
                    <a:pt x="1" y="268"/>
                    <a:pt x="1" y="600"/>
                  </a:cubicBezTo>
                  <a:cubicBezTo>
                    <a:pt x="1" y="921"/>
                    <a:pt x="258" y="1189"/>
                    <a:pt x="589" y="1189"/>
                  </a:cubicBezTo>
                  <a:lnTo>
                    <a:pt x="3308" y="1189"/>
                  </a:lnTo>
                  <a:cubicBezTo>
                    <a:pt x="3640" y="1189"/>
                    <a:pt x="3908" y="921"/>
                    <a:pt x="3908" y="600"/>
                  </a:cubicBezTo>
                  <a:cubicBezTo>
                    <a:pt x="3908" y="268"/>
                    <a:pt x="3640" y="0"/>
                    <a:pt x="33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36;p43">
              <a:extLst>
                <a:ext uri="{FF2B5EF4-FFF2-40B4-BE49-F238E27FC236}">
                  <a16:creationId xmlns:a16="http://schemas.microsoft.com/office/drawing/2014/main" id="{F30551B3-C16F-45BD-A94E-20060554764F}"/>
                </a:ext>
              </a:extLst>
            </p:cNvPr>
            <p:cNvSpPr/>
            <p:nvPr/>
          </p:nvSpPr>
          <p:spPr>
            <a:xfrm>
              <a:off x="3660525" y="1695325"/>
              <a:ext cx="97700" cy="29450"/>
            </a:xfrm>
            <a:custGeom>
              <a:avLst/>
              <a:gdLst/>
              <a:ahLst/>
              <a:cxnLst/>
              <a:rect l="l" t="t" r="r" b="b"/>
              <a:pathLst>
                <a:path w="3908" h="1178" extrusionOk="0">
                  <a:moveTo>
                    <a:pt x="600" y="0"/>
                  </a:moveTo>
                  <a:cubicBezTo>
                    <a:pt x="268" y="0"/>
                    <a:pt x="0" y="257"/>
                    <a:pt x="0" y="589"/>
                  </a:cubicBezTo>
                  <a:cubicBezTo>
                    <a:pt x="0" y="910"/>
                    <a:pt x="268" y="1178"/>
                    <a:pt x="600" y="1178"/>
                  </a:cubicBezTo>
                  <a:lnTo>
                    <a:pt x="3319" y="1178"/>
                  </a:lnTo>
                  <a:cubicBezTo>
                    <a:pt x="3651" y="1178"/>
                    <a:pt x="3908" y="910"/>
                    <a:pt x="3908" y="589"/>
                  </a:cubicBezTo>
                  <a:cubicBezTo>
                    <a:pt x="3908" y="257"/>
                    <a:pt x="3651" y="0"/>
                    <a:pt x="3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37;p43">
              <a:extLst>
                <a:ext uri="{FF2B5EF4-FFF2-40B4-BE49-F238E27FC236}">
                  <a16:creationId xmlns:a16="http://schemas.microsoft.com/office/drawing/2014/main" id="{9521C9FD-2EEF-4E7D-8A22-74B879475F8D}"/>
                </a:ext>
              </a:extLst>
            </p:cNvPr>
            <p:cNvSpPr/>
            <p:nvPr/>
          </p:nvSpPr>
          <p:spPr>
            <a:xfrm>
              <a:off x="3443475" y="1527250"/>
              <a:ext cx="97700" cy="29475"/>
            </a:xfrm>
            <a:custGeom>
              <a:avLst/>
              <a:gdLst/>
              <a:ahLst/>
              <a:cxnLst/>
              <a:rect l="l" t="t" r="r" b="b"/>
              <a:pathLst>
                <a:path w="3908" h="1179" extrusionOk="0">
                  <a:moveTo>
                    <a:pt x="589" y="1"/>
                  </a:moveTo>
                  <a:cubicBezTo>
                    <a:pt x="268" y="1"/>
                    <a:pt x="0" y="268"/>
                    <a:pt x="0" y="589"/>
                  </a:cubicBezTo>
                  <a:cubicBezTo>
                    <a:pt x="0" y="921"/>
                    <a:pt x="268" y="1178"/>
                    <a:pt x="589" y="1178"/>
                  </a:cubicBezTo>
                  <a:lnTo>
                    <a:pt x="3319" y="1178"/>
                  </a:lnTo>
                  <a:cubicBezTo>
                    <a:pt x="3640" y="1178"/>
                    <a:pt x="3908" y="921"/>
                    <a:pt x="3908" y="589"/>
                  </a:cubicBezTo>
                  <a:cubicBezTo>
                    <a:pt x="3908" y="268"/>
                    <a:pt x="3640" y="1"/>
                    <a:pt x="33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38;p43">
              <a:extLst>
                <a:ext uri="{FF2B5EF4-FFF2-40B4-BE49-F238E27FC236}">
                  <a16:creationId xmlns:a16="http://schemas.microsoft.com/office/drawing/2014/main" id="{334ECD1F-CD34-4B7E-A6C5-5C55D395970D}"/>
                </a:ext>
              </a:extLst>
            </p:cNvPr>
            <p:cNvSpPr/>
            <p:nvPr/>
          </p:nvSpPr>
          <p:spPr>
            <a:xfrm>
              <a:off x="2482150" y="1896850"/>
              <a:ext cx="97725" cy="29725"/>
            </a:xfrm>
            <a:custGeom>
              <a:avLst/>
              <a:gdLst/>
              <a:ahLst/>
              <a:cxnLst/>
              <a:rect l="l" t="t" r="r" b="b"/>
              <a:pathLst>
                <a:path w="3909" h="1189" extrusionOk="0">
                  <a:moveTo>
                    <a:pt x="590" y="0"/>
                  </a:moveTo>
                  <a:cubicBezTo>
                    <a:pt x="269" y="0"/>
                    <a:pt x="1" y="268"/>
                    <a:pt x="1" y="589"/>
                  </a:cubicBezTo>
                  <a:cubicBezTo>
                    <a:pt x="1" y="921"/>
                    <a:pt x="269" y="1188"/>
                    <a:pt x="590" y="1188"/>
                  </a:cubicBezTo>
                  <a:lnTo>
                    <a:pt x="3319" y="1188"/>
                  </a:lnTo>
                  <a:cubicBezTo>
                    <a:pt x="3641" y="1188"/>
                    <a:pt x="3908" y="921"/>
                    <a:pt x="3908" y="589"/>
                  </a:cubicBezTo>
                  <a:cubicBezTo>
                    <a:pt x="3908" y="268"/>
                    <a:pt x="3641" y="0"/>
                    <a:pt x="3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39;p43">
              <a:extLst>
                <a:ext uri="{FF2B5EF4-FFF2-40B4-BE49-F238E27FC236}">
                  <a16:creationId xmlns:a16="http://schemas.microsoft.com/office/drawing/2014/main" id="{A08E10FA-070A-4B6F-BCB8-E9DF4C8A22D7}"/>
                </a:ext>
              </a:extLst>
            </p:cNvPr>
            <p:cNvSpPr/>
            <p:nvPr/>
          </p:nvSpPr>
          <p:spPr>
            <a:xfrm>
              <a:off x="3585850" y="2086600"/>
              <a:ext cx="97700" cy="29725"/>
            </a:xfrm>
            <a:custGeom>
              <a:avLst/>
              <a:gdLst/>
              <a:ahLst/>
              <a:cxnLst/>
              <a:rect l="l" t="t" r="r" b="b"/>
              <a:pathLst>
                <a:path w="3908" h="1189" extrusionOk="0">
                  <a:moveTo>
                    <a:pt x="589" y="0"/>
                  </a:moveTo>
                  <a:cubicBezTo>
                    <a:pt x="268" y="0"/>
                    <a:pt x="1" y="268"/>
                    <a:pt x="1" y="589"/>
                  </a:cubicBezTo>
                  <a:cubicBezTo>
                    <a:pt x="1" y="921"/>
                    <a:pt x="268" y="1188"/>
                    <a:pt x="589" y="1188"/>
                  </a:cubicBezTo>
                  <a:lnTo>
                    <a:pt x="3319" y="1188"/>
                  </a:lnTo>
                  <a:cubicBezTo>
                    <a:pt x="3640" y="1188"/>
                    <a:pt x="3908" y="921"/>
                    <a:pt x="3908" y="589"/>
                  </a:cubicBezTo>
                  <a:cubicBezTo>
                    <a:pt x="3908" y="268"/>
                    <a:pt x="3640" y="0"/>
                    <a:pt x="3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40;p43">
              <a:extLst>
                <a:ext uri="{FF2B5EF4-FFF2-40B4-BE49-F238E27FC236}">
                  <a16:creationId xmlns:a16="http://schemas.microsoft.com/office/drawing/2014/main" id="{D2566081-A1F7-4040-A45C-242E1F14E76E}"/>
                </a:ext>
              </a:extLst>
            </p:cNvPr>
            <p:cNvSpPr/>
            <p:nvPr/>
          </p:nvSpPr>
          <p:spPr>
            <a:xfrm>
              <a:off x="2755950" y="1654375"/>
              <a:ext cx="97700" cy="29450"/>
            </a:xfrm>
            <a:custGeom>
              <a:avLst/>
              <a:gdLst/>
              <a:ahLst/>
              <a:cxnLst/>
              <a:rect l="l" t="t" r="r" b="b"/>
              <a:pathLst>
                <a:path w="3908" h="1178" extrusionOk="0">
                  <a:moveTo>
                    <a:pt x="589" y="0"/>
                  </a:moveTo>
                  <a:cubicBezTo>
                    <a:pt x="268" y="0"/>
                    <a:pt x="0" y="257"/>
                    <a:pt x="0" y="589"/>
                  </a:cubicBezTo>
                  <a:cubicBezTo>
                    <a:pt x="0" y="910"/>
                    <a:pt x="268" y="1178"/>
                    <a:pt x="589" y="1178"/>
                  </a:cubicBezTo>
                  <a:lnTo>
                    <a:pt x="3319" y="1178"/>
                  </a:lnTo>
                  <a:cubicBezTo>
                    <a:pt x="3640" y="1178"/>
                    <a:pt x="3907" y="910"/>
                    <a:pt x="3907" y="589"/>
                  </a:cubicBezTo>
                  <a:cubicBezTo>
                    <a:pt x="3907" y="257"/>
                    <a:pt x="3640" y="0"/>
                    <a:pt x="3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41;p43">
              <a:extLst>
                <a:ext uri="{FF2B5EF4-FFF2-40B4-BE49-F238E27FC236}">
                  <a16:creationId xmlns:a16="http://schemas.microsoft.com/office/drawing/2014/main" id="{5AB33ABD-50C0-4902-B550-C38E2BE77042}"/>
                </a:ext>
              </a:extLst>
            </p:cNvPr>
            <p:cNvSpPr/>
            <p:nvPr/>
          </p:nvSpPr>
          <p:spPr>
            <a:xfrm>
              <a:off x="1809075" y="1629750"/>
              <a:ext cx="97725" cy="29725"/>
            </a:xfrm>
            <a:custGeom>
              <a:avLst/>
              <a:gdLst/>
              <a:ahLst/>
              <a:cxnLst/>
              <a:rect l="l" t="t" r="r" b="b"/>
              <a:pathLst>
                <a:path w="3909" h="1189" extrusionOk="0">
                  <a:moveTo>
                    <a:pt x="589" y="1"/>
                  </a:moveTo>
                  <a:cubicBezTo>
                    <a:pt x="268" y="1"/>
                    <a:pt x="1" y="268"/>
                    <a:pt x="1" y="600"/>
                  </a:cubicBezTo>
                  <a:cubicBezTo>
                    <a:pt x="1" y="921"/>
                    <a:pt x="268" y="1189"/>
                    <a:pt x="589" y="1189"/>
                  </a:cubicBezTo>
                  <a:lnTo>
                    <a:pt x="3319" y="1189"/>
                  </a:lnTo>
                  <a:cubicBezTo>
                    <a:pt x="3640" y="1189"/>
                    <a:pt x="3908" y="921"/>
                    <a:pt x="3908" y="600"/>
                  </a:cubicBezTo>
                  <a:cubicBezTo>
                    <a:pt x="3908" y="268"/>
                    <a:pt x="3640" y="1"/>
                    <a:pt x="33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42;p43">
              <a:extLst>
                <a:ext uri="{FF2B5EF4-FFF2-40B4-BE49-F238E27FC236}">
                  <a16:creationId xmlns:a16="http://schemas.microsoft.com/office/drawing/2014/main" id="{046A86F3-6278-4D4C-B763-854A429F9D5E}"/>
                </a:ext>
              </a:extLst>
            </p:cNvPr>
            <p:cNvSpPr/>
            <p:nvPr/>
          </p:nvSpPr>
          <p:spPr>
            <a:xfrm>
              <a:off x="4089800" y="1588525"/>
              <a:ext cx="97700" cy="29750"/>
            </a:xfrm>
            <a:custGeom>
              <a:avLst/>
              <a:gdLst/>
              <a:ahLst/>
              <a:cxnLst/>
              <a:rect l="l" t="t" r="r" b="b"/>
              <a:pathLst>
                <a:path w="3908" h="1190" extrusionOk="0">
                  <a:moveTo>
                    <a:pt x="600" y="1"/>
                  </a:moveTo>
                  <a:cubicBezTo>
                    <a:pt x="268" y="1"/>
                    <a:pt x="0" y="269"/>
                    <a:pt x="0" y="590"/>
                  </a:cubicBezTo>
                  <a:cubicBezTo>
                    <a:pt x="0" y="922"/>
                    <a:pt x="268" y="1189"/>
                    <a:pt x="600" y="1189"/>
                  </a:cubicBezTo>
                  <a:lnTo>
                    <a:pt x="3319" y="1189"/>
                  </a:lnTo>
                  <a:cubicBezTo>
                    <a:pt x="3651" y="1189"/>
                    <a:pt x="3907" y="922"/>
                    <a:pt x="3907" y="590"/>
                  </a:cubicBezTo>
                  <a:cubicBezTo>
                    <a:pt x="3907" y="269"/>
                    <a:pt x="3651" y="1"/>
                    <a:pt x="33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43;p43">
              <a:extLst>
                <a:ext uri="{FF2B5EF4-FFF2-40B4-BE49-F238E27FC236}">
                  <a16:creationId xmlns:a16="http://schemas.microsoft.com/office/drawing/2014/main" id="{BF2C2C3C-B69B-419F-AC61-30C5A192C170}"/>
                </a:ext>
              </a:extLst>
            </p:cNvPr>
            <p:cNvSpPr/>
            <p:nvPr/>
          </p:nvSpPr>
          <p:spPr>
            <a:xfrm>
              <a:off x="3432775" y="2440650"/>
              <a:ext cx="161675" cy="29750"/>
            </a:xfrm>
            <a:custGeom>
              <a:avLst/>
              <a:gdLst/>
              <a:ahLst/>
              <a:cxnLst/>
              <a:rect l="l" t="t" r="r" b="b"/>
              <a:pathLst>
                <a:path w="6467" h="1190" extrusionOk="0">
                  <a:moveTo>
                    <a:pt x="589" y="1"/>
                  </a:moveTo>
                  <a:cubicBezTo>
                    <a:pt x="257" y="1"/>
                    <a:pt x="0" y="269"/>
                    <a:pt x="0" y="590"/>
                  </a:cubicBezTo>
                  <a:cubicBezTo>
                    <a:pt x="0" y="922"/>
                    <a:pt x="257" y="1189"/>
                    <a:pt x="589" y="1189"/>
                  </a:cubicBezTo>
                  <a:lnTo>
                    <a:pt x="5877" y="1189"/>
                  </a:lnTo>
                  <a:cubicBezTo>
                    <a:pt x="6198" y="1189"/>
                    <a:pt x="6466" y="922"/>
                    <a:pt x="6466" y="590"/>
                  </a:cubicBezTo>
                  <a:cubicBezTo>
                    <a:pt x="6466" y="269"/>
                    <a:pt x="6198" y="1"/>
                    <a:pt x="58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44;p43">
              <a:extLst>
                <a:ext uri="{FF2B5EF4-FFF2-40B4-BE49-F238E27FC236}">
                  <a16:creationId xmlns:a16="http://schemas.microsoft.com/office/drawing/2014/main" id="{C5658702-2969-447C-BF82-177DBC1D8341}"/>
                </a:ext>
              </a:extLst>
            </p:cNvPr>
            <p:cNvSpPr/>
            <p:nvPr/>
          </p:nvSpPr>
          <p:spPr>
            <a:xfrm>
              <a:off x="4433700" y="1725550"/>
              <a:ext cx="81650" cy="29475"/>
            </a:xfrm>
            <a:custGeom>
              <a:avLst/>
              <a:gdLst/>
              <a:ahLst/>
              <a:cxnLst/>
              <a:rect l="l" t="t" r="r" b="b"/>
              <a:pathLst>
                <a:path w="3266" h="1179" extrusionOk="0">
                  <a:moveTo>
                    <a:pt x="589" y="1"/>
                  </a:moveTo>
                  <a:cubicBezTo>
                    <a:pt x="268" y="1"/>
                    <a:pt x="0" y="258"/>
                    <a:pt x="0" y="590"/>
                  </a:cubicBezTo>
                  <a:cubicBezTo>
                    <a:pt x="0" y="911"/>
                    <a:pt x="268" y="1179"/>
                    <a:pt x="589" y="1179"/>
                  </a:cubicBezTo>
                  <a:lnTo>
                    <a:pt x="3265" y="1179"/>
                  </a:lnTo>
                  <a:lnTo>
                    <a:pt x="3265" y="1"/>
                  </a:lnTo>
                  <a:close/>
                </a:path>
              </a:pathLst>
            </a:custGeom>
            <a:solidFill>
              <a:srgbClr val="B4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45;p43">
              <a:extLst>
                <a:ext uri="{FF2B5EF4-FFF2-40B4-BE49-F238E27FC236}">
                  <a16:creationId xmlns:a16="http://schemas.microsoft.com/office/drawing/2014/main" id="{ED94B5A9-67DC-4136-8916-2568196528FA}"/>
                </a:ext>
              </a:extLst>
            </p:cNvPr>
            <p:cNvSpPr/>
            <p:nvPr/>
          </p:nvSpPr>
          <p:spPr>
            <a:xfrm>
              <a:off x="4515325" y="1725550"/>
              <a:ext cx="80025" cy="29475"/>
            </a:xfrm>
            <a:custGeom>
              <a:avLst/>
              <a:gdLst/>
              <a:ahLst/>
              <a:cxnLst/>
              <a:rect l="l" t="t" r="r" b="b"/>
              <a:pathLst>
                <a:path w="3201" h="1179" extrusionOk="0">
                  <a:moveTo>
                    <a:pt x="0" y="1"/>
                  </a:moveTo>
                  <a:lnTo>
                    <a:pt x="0" y="1179"/>
                  </a:lnTo>
                  <a:lnTo>
                    <a:pt x="2612" y="1179"/>
                  </a:lnTo>
                  <a:cubicBezTo>
                    <a:pt x="2933" y="1179"/>
                    <a:pt x="3201" y="911"/>
                    <a:pt x="3201" y="590"/>
                  </a:cubicBezTo>
                  <a:cubicBezTo>
                    <a:pt x="3201" y="258"/>
                    <a:pt x="2933" y="1"/>
                    <a:pt x="2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46;p43">
              <a:extLst>
                <a:ext uri="{FF2B5EF4-FFF2-40B4-BE49-F238E27FC236}">
                  <a16:creationId xmlns:a16="http://schemas.microsoft.com/office/drawing/2014/main" id="{1B4100F3-77B5-4228-B2BC-272EE6DC96C0}"/>
                </a:ext>
              </a:extLst>
            </p:cNvPr>
            <p:cNvSpPr/>
            <p:nvPr/>
          </p:nvSpPr>
          <p:spPr>
            <a:xfrm>
              <a:off x="5456300" y="3927850"/>
              <a:ext cx="161650" cy="29750"/>
            </a:xfrm>
            <a:custGeom>
              <a:avLst/>
              <a:gdLst/>
              <a:ahLst/>
              <a:cxnLst/>
              <a:rect l="l" t="t" r="r" b="b"/>
              <a:pathLst>
                <a:path w="6466" h="1190" extrusionOk="0">
                  <a:moveTo>
                    <a:pt x="589" y="1"/>
                  </a:moveTo>
                  <a:cubicBezTo>
                    <a:pt x="268" y="1"/>
                    <a:pt x="0" y="268"/>
                    <a:pt x="0" y="590"/>
                  </a:cubicBezTo>
                  <a:cubicBezTo>
                    <a:pt x="0" y="921"/>
                    <a:pt x="268" y="1189"/>
                    <a:pt x="589" y="1189"/>
                  </a:cubicBezTo>
                  <a:lnTo>
                    <a:pt x="5877" y="1189"/>
                  </a:lnTo>
                  <a:cubicBezTo>
                    <a:pt x="6209" y="1189"/>
                    <a:pt x="6466" y="921"/>
                    <a:pt x="6466" y="590"/>
                  </a:cubicBezTo>
                  <a:cubicBezTo>
                    <a:pt x="6466" y="268"/>
                    <a:pt x="6209" y="1"/>
                    <a:pt x="58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47;p43">
              <a:extLst>
                <a:ext uri="{FF2B5EF4-FFF2-40B4-BE49-F238E27FC236}">
                  <a16:creationId xmlns:a16="http://schemas.microsoft.com/office/drawing/2014/main" id="{3449EADF-1B78-40F1-BDB3-8B1F3F4773D8}"/>
                </a:ext>
              </a:extLst>
            </p:cNvPr>
            <p:cNvSpPr/>
            <p:nvPr/>
          </p:nvSpPr>
          <p:spPr>
            <a:xfrm>
              <a:off x="5662375" y="3592250"/>
              <a:ext cx="161925" cy="29725"/>
            </a:xfrm>
            <a:custGeom>
              <a:avLst/>
              <a:gdLst/>
              <a:ahLst/>
              <a:cxnLst/>
              <a:rect l="l" t="t" r="r" b="b"/>
              <a:pathLst>
                <a:path w="6477" h="1189" extrusionOk="0">
                  <a:moveTo>
                    <a:pt x="236" y="1"/>
                  </a:moveTo>
                  <a:cubicBezTo>
                    <a:pt x="107" y="1"/>
                    <a:pt x="0" y="108"/>
                    <a:pt x="0" y="236"/>
                  </a:cubicBezTo>
                  <a:lnTo>
                    <a:pt x="0" y="953"/>
                  </a:lnTo>
                  <a:cubicBezTo>
                    <a:pt x="0" y="1082"/>
                    <a:pt x="107" y="1189"/>
                    <a:pt x="236" y="1189"/>
                  </a:cubicBezTo>
                  <a:lnTo>
                    <a:pt x="6241" y="1189"/>
                  </a:lnTo>
                  <a:cubicBezTo>
                    <a:pt x="6370" y="1189"/>
                    <a:pt x="6477" y="1082"/>
                    <a:pt x="6477" y="953"/>
                  </a:cubicBezTo>
                  <a:lnTo>
                    <a:pt x="6477" y="236"/>
                  </a:lnTo>
                  <a:cubicBezTo>
                    <a:pt x="6477" y="108"/>
                    <a:pt x="6370" y="1"/>
                    <a:pt x="62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48;p43">
              <a:extLst>
                <a:ext uri="{FF2B5EF4-FFF2-40B4-BE49-F238E27FC236}">
                  <a16:creationId xmlns:a16="http://schemas.microsoft.com/office/drawing/2014/main" id="{F184C82A-D9E7-40B8-BEC2-E6E9174EC244}"/>
                </a:ext>
              </a:extLst>
            </p:cNvPr>
            <p:cNvSpPr/>
            <p:nvPr/>
          </p:nvSpPr>
          <p:spPr>
            <a:xfrm>
              <a:off x="3267375" y="3879675"/>
              <a:ext cx="108675" cy="33225"/>
            </a:xfrm>
            <a:custGeom>
              <a:avLst/>
              <a:gdLst/>
              <a:ahLst/>
              <a:cxnLst/>
              <a:rect l="l" t="t" r="r" b="b"/>
              <a:pathLst>
                <a:path w="4347" h="1329" extrusionOk="0">
                  <a:moveTo>
                    <a:pt x="654" y="1"/>
                  </a:moveTo>
                  <a:cubicBezTo>
                    <a:pt x="290" y="1"/>
                    <a:pt x="1" y="301"/>
                    <a:pt x="1" y="665"/>
                  </a:cubicBezTo>
                  <a:cubicBezTo>
                    <a:pt x="1" y="1029"/>
                    <a:pt x="290" y="1328"/>
                    <a:pt x="654" y="1328"/>
                  </a:cubicBezTo>
                  <a:lnTo>
                    <a:pt x="3694" y="1328"/>
                  </a:lnTo>
                  <a:cubicBezTo>
                    <a:pt x="4058" y="1328"/>
                    <a:pt x="4347" y="1029"/>
                    <a:pt x="4347" y="665"/>
                  </a:cubicBezTo>
                  <a:cubicBezTo>
                    <a:pt x="4347" y="301"/>
                    <a:pt x="4058" y="1"/>
                    <a:pt x="36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49;p43">
              <a:extLst>
                <a:ext uri="{FF2B5EF4-FFF2-40B4-BE49-F238E27FC236}">
                  <a16:creationId xmlns:a16="http://schemas.microsoft.com/office/drawing/2014/main" id="{17D65B5E-05B4-441B-9308-3D15EFB8751E}"/>
                </a:ext>
              </a:extLst>
            </p:cNvPr>
            <p:cNvSpPr/>
            <p:nvPr/>
          </p:nvSpPr>
          <p:spPr>
            <a:xfrm>
              <a:off x="3468375" y="3749350"/>
              <a:ext cx="166750" cy="33225"/>
            </a:xfrm>
            <a:custGeom>
              <a:avLst/>
              <a:gdLst/>
              <a:ahLst/>
              <a:cxnLst/>
              <a:rect l="l" t="t" r="r" b="b"/>
              <a:pathLst>
                <a:path w="6670" h="1329" extrusionOk="0">
                  <a:moveTo>
                    <a:pt x="664" y="1"/>
                  </a:moveTo>
                  <a:cubicBezTo>
                    <a:pt x="300" y="1"/>
                    <a:pt x="0" y="300"/>
                    <a:pt x="0" y="664"/>
                  </a:cubicBezTo>
                  <a:cubicBezTo>
                    <a:pt x="0" y="1028"/>
                    <a:pt x="300" y="1328"/>
                    <a:pt x="664" y="1328"/>
                  </a:cubicBezTo>
                  <a:lnTo>
                    <a:pt x="6006" y="1328"/>
                  </a:lnTo>
                  <a:cubicBezTo>
                    <a:pt x="6370" y="1328"/>
                    <a:pt x="6669" y="1028"/>
                    <a:pt x="6669" y="664"/>
                  </a:cubicBezTo>
                  <a:cubicBezTo>
                    <a:pt x="6669" y="300"/>
                    <a:pt x="6370" y="1"/>
                    <a:pt x="60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50;p43">
              <a:extLst>
                <a:ext uri="{FF2B5EF4-FFF2-40B4-BE49-F238E27FC236}">
                  <a16:creationId xmlns:a16="http://schemas.microsoft.com/office/drawing/2014/main" id="{9A21F476-8A8D-4F99-9F30-87CFDBAFBB9D}"/>
                </a:ext>
              </a:extLst>
            </p:cNvPr>
            <p:cNvSpPr/>
            <p:nvPr/>
          </p:nvSpPr>
          <p:spPr>
            <a:xfrm>
              <a:off x="1970725" y="3359950"/>
              <a:ext cx="166750" cy="33225"/>
            </a:xfrm>
            <a:custGeom>
              <a:avLst/>
              <a:gdLst/>
              <a:ahLst/>
              <a:cxnLst/>
              <a:rect l="l" t="t" r="r" b="b"/>
              <a:pathLst>
                <a:path w="6670" h="1329" extrusionOk="0">
                  <a:moveTo>
                    <a:pt x="664" y="1"/>
                  </a:moveTo>
                  <a:cubicBezTo>
                    <a:pt x="300" y="1"/>
                    <a:pt x="1" y="300"/>
                    <a:pt x="1" y="664"/>
                  </a:cubicBezTo>
                  <a:cubicBezTo>
                    <a:pt x="1" y="1028"/>
                    <a:pt x="300" y="1328"/>
                    <a:pt x="664" y="1328"/>
                  </a:cubicBezTo>
                  <a:lnTo>
                    <a:pt x="6017" y="1328"/>
                  </a:lnTo>
                  <a:cubicBezTo>
                    <a:pt x="6370" y="1328"/>
                    <a:pt x="6670" y="1028"/>
                    <a:pt x="6670" y="664"/>
                  </a:cubicBezTo>
                  <a:cubicBezTo>
                    <a:pt x="6670" y="300"/>
                    <a:pt x="6370" y="1"/>
                    <a:pt x="60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51;p43">
              <a:extLst>
                <a:ext uri="{FF2B5EF4-FFF2-40B4-BE49-F238E27FC236}">
                  <a16:creationId xmlns:a16="http://schemas.microsoft.com/office/drawing/2014/main" id="{05A58D9F-D46F-4533-9581-019F43CC688E}"/>
                </a:ext>
              </a:extLst>
            </p:cNvPr>
            <p:cNvSpPr/>
            <p:nvPr/>
          </p:nvSpPr>
          <p:spPr>
            <a:xfrm>
              <a:off x="2851750" y="2247425"/>
              <a:ext cx="166750" cy="32950"/>
            </a:xfrm>
            <a:custGeom>
              <a:avLst/>
              <a:gdLst/>
              <a:ahLst/>
              <a:cxnLst/>
              <a:rect l="l" t="t" r="r" b="b"/>
              <a:pathLst>
                <a:path w="6670" h="1318" extrusionOk="0">
                  <a:moveTo>
                    <a:pt x="664" y="1"/>
                  </a:moveTo>
                  <a:cubicBezTo>
                    <a:pt x="300" y="1"/>
                    <a:pt x="1" y="290"/>
                    <a:pt x="1" y="654"/>
                  </a:cubicBezTo>
                  <a:cubicBezTo>
                    <a:pt x="1" y="1018"/>
                    <a:pt x="300" y="1318"/>
                    <a:pt x="664" y="1318"/>
                  </a:cubicBezTo>
                  <a:lnTo>
                    <a:pt x="6017" y="1318"/>
                  </a:lnTo>
                  <a:cubicBezTo>
                    <a:pt x="6381" y="1318"/>
                    <a:pt x="6670" y="1018"/>
                    <a:pt x="6670" y="654"/>
                  </a:cubicBezTo>
                  <a:cubicBezTo>
                    <a:pt x="6670" y="290"/>
                    <a:pt x="6381" y="1"/>
                    <a:pt x="60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52;p43">
              <a:extLst>
                <a:ext uri="{FF2B5EF4-FFF2-40B4-BE49-F238E27FC236}">
                  <a16:creationId xmlns:a16="http://schemas.microsoft.com/office/drawing/2014/main" id="{A1616647-04AB-4BC5-B444-0DFEEFA85F3C}"/>
                </a:ext>
              </a:extLst>
            </p:cNvPr>
            <p:cNvSpPr/>
            <p:nvPr/>
          </p:nvSpPr>
          <p:spPr>
            <a:xfrm>
              <a:off x="1780175" y="2833275"/>
              <a:ext cx="166750" cy="32925"/>
            </a:xfrm>
            <a:custGeom>
              <a:avLst/>
              <a:gdLst/>
              <a:ahLst/>
              <a:cxnLst/>
              <a:rect l="l" t="t" r="r" b="b"/>
              <a:pathLst>
                <a:path w="6670" h="1317" extrusionOk="0">
                  <a:moveTo>
                    <a:pt x="664" y="0"/>
                  </a:moveTo>
                  <a:cubicBezTo>
                    <a:pt x="300" y="0"/>
                    <a:pt x="1" y="289"/>
                    <a:pt x="1" y="653"/>
                  </a:cubicBezTo>
                  <a:cubicBezTo>
                    <a:pt x="1" y="1017"/>
                    <a:pt x="300" y="1317"/>
                    <a:pt x="664" y="1317"/>
                  </a:cubicBezTo>
                  <a:lnTo>
                    <a:pt x="6006" y="1317"/>
                  </a:lnTo>
                  <a:cubicBezTo>
                    <a:pt x="6370" y="1317"/>
                    <a:pt x="6670" y="1017"/>
                    <a:pt x="6670" y="653"/>
                  </a:cubicBezTo>
                  <a:cubicBezTo>
                    <a:pt x="6670" y="289"/>
                    <a:pt x="6370" y="0"/>
                    <a:pt x="60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53;p43">
              <a:extLst>
                <a:ext uri="{FF2B5EF4-FFF2-40B4-BE49-F238E27FC236}">
                  <a16:creationId xmlns:a16="http://schemas.microsoft.com/office/drawing/2014/main" id="{7EF10CC3-11E0-4006-B0B3-00B8E6642E42}"/>
                </a:ext>
              </a:extLst>
            </p:cNvPr>
            <p:cNvSpPr/>
            <p:nvPr/>
          </p:nvSpPr>
          <p:spPr>
            <a:xfrm>
              <a:off x="4690350" y="3889600"/>
              <a:ext cx="166750" cy="32925"/>
            </a:xfrm>
            <a:custGeom>
              <a:avLst/>
              <a:gdLst/>
              <a:ahLst/>
              <a:cxnLst/>
              <a:rect l="l" t="t" r="r" b="b"/>
              <a:pathLst>
                <a:path w="6670" h="1317" extrusionOk="0">
                  <a:moveTo>
                    <a:pt x="653" y="0"/>
                  </a:moveTo>
                  <a:cubicBezTo>
                    <a:pt x="289" y="0"/>
                    <a:pt x="0" y="300"/>
                    <a:pt x="0" y="664"/>
                  </a:cubicBezTo>
                  <a:cubicBezTo>
                    <a:pt x="0" y="1017"/>
                    <a:pt x="289" y="1317"/>
                    <a:pt x="653" y="1317"/>
                  </a:cubicBezTo>
                  <a:lnTo>
                    <a:pt x="6006" y="1317"/>
                  </a:lnTo>
                  <a:cubicBezTo>
                    <a:pt x="6370" y="1317"/>
                    <a:pt x="6670" y="1017"/>
                    <a:pt x="6670" y="664"/>
                  </a:cubicBezTo>
                  <a:cubicBezTo>
                    <a:pt x="6670" y="300"/>
                    <a:pt x="6370" y="0"/>
                    <a:pt x="60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54;p43">
              <a:extLst>
                <a:ext uri="{FF2B5EF4-FFF2-40B4-BE49-F238E27FC236}">
                  <a16:creationId xmlns:a16="http://schemas.microsoft.com/office/drawing/2014/main" id="{CC7F3DBA-DFFB-49A3-B817-F5F1123D64CE}"/>
                </a:ext>
              </a:extLst>
            </p:cNvPr>
            <p:cNvSpPr/>
            <p:nvPr/>
          </p:nvSpPr>
          <p:spPr>
            <a:xfrm>
              <a:off x="5010425" y="1532600"/>
              <a:ext cx="428775" cy="672575"/>
            </a:xfrm>
            <a:custGeom>
              <a:avLst/>
              <a:gdLst/>
              <a:ahLst/>
              <a:cxnLst/>
              <a:rect l="l" t="t" r="r" b="b"/>
              <a:pathLst>
                <a:path w="17151" h="26903" extrusionOk="0">
                  <a:moveTo>
                    <a:pt x="8575" y="1"/>
                  </a:moveTo>
                  <a:cubicBezTo>
                    <a:pt x="3833" y="1"/>
                    <a:pt x="1" y="3844"/>
                    <a:pt x="1" y="8575"/>
                  </a:cubicBezTo>
                  <a:cubicBezTo>
                    <a:pt x="1" y="20148"/>
                    <a:pt x="8575" y="26902"/>
                    <a:pt x="8575" y="26902"/>
                  </a:cubicBezTo>
                  <a:cubicBezTo>
                    <a:pt x="8575" y="26902"/>
                    <a:pt x="17150" y="19751"/>
                    <a:pt x="17150" y="8575"/>
                  </a:cubicBezTo>
                  <a:cubicBezTo>
                    <a:pt x="17150" y="3844"/>
                    <a:pt x="13307" y="1"/>
                    <a:pt x="8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55;p43">
              <a:extLst>
                <a:ext uri="{FF2B5EF4-FFF2-40B4-BE49-F238E27FC236}">
                  <a16:creationId xmlns:a16="http://schemas.microsoft.com/office/drawing/2014/main" id="{0BBEF6CB-978A-4428-B015-503E1F043149}"/>
                </a:ext>
              </a:extLst>
            </p:cNvPr>
            <p:cNvSpPr/>
            <p:nvPr/>
          </p:nvSpPr>
          <p:spPr>
            <a:xfrm>
              <a:off x="5224800" y="1532600"/>
              <a:ext cx="214400" cy="672575"/>
            </a:xfrm>
            <a:custGeom>
              <a:avLst/>
              <a:gdLst/>
              <a:ahLst/>
              <a:cxnLst/>
              <a:rect l="l" t="t" r="r" b="b"/>
              <a:pathLst>
                <a:path w="8576" h="26903" extrusionOk="0">
                  <a:moveTo>
                    <a:pt x="0" y="1"/>
                  </a:moveTo>
                  <a:lnTo>
                    <a:pt x="0" y="4090"/>
                  </a:lnTo>
                  <a:cubicBezTo>
                    <a:pt x="3201" y="4090"/>
                    <a:pt x="5802" y="6691"/>
                    <a:pt x="5802" y="9892"/>
                  </a:cubicBezTo>
                  <a:cubicBezTo>
                    <a:pt x="5802" y="13093"/>
                    <a:pt x="3201" y="15694"/>
                    <a:pt x="0" y="15694"/>
                  </a:cubicBezTo>
                  <a:lnTo>
                    <a:pt x="0" y="26902"/>
                  </a:lnTo>
                  <a:cubicBezTo>
                    <a:pt x="0" y="26902"/>
                    <a:pt x="8575" y="19751"/>
                    <a:pt x="8575" y="8575"/>
                  </a:cubicBezTo>
                  <a:cubicBezTo>
                    <a:pt x="8575" y="3844"/>
                    <a:pt x="4732"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56;p43">
              <a:extLst>
                <a:ext uri="{FF2B5EF4-FFF2-40B4-BE49-F238E27FC236}">
                  <a16:creationId xmlns:a16="http://schemas.microsoft.com/office/drawing/2014/main" id="{CCFEE493-A8B8-4AC2-9B80-0610BB0BCFEE}"/>
                </a:ext>
              </a:extLst>
            </p:cNvPr>
            <p:cNvSpPr/>
            <p:nvPr/>
          </p:nvSpPr>
          <p:spPr>
            <a:xfrm>
              <a:off x="5224800" y="1634825"/>
              <a:ext cx="145075" cy="290150"/>
            </a:xfrm>
            <a:custGeom>
              <a:avLst/>
              <a:gdLst/>
              <a:ahLst/>
              <a:cxnLst/>
              <a:rect l="l" t="t" r="r" b="b"/>
              <a:pathLst>
                <a:path w="5803" h="11606" extrusionOk="0">
                  <a:moveTo>
                    <a:pt x="0" y="1"/>
                  </a:moveTo>
                  <a:lnTo>
                    <a:pt x="0" y="11605"/>
                  </a:lnTo>
                  <a:cubicBezTo>
                    <a:pt x="3201" y="11605"/>
                    <a:pt x="5802" y="9004"/>
                    <a:pt x="5802" y="5803"/>
                  </a:cubicBezTo>
                  <a:cubicBezTo>
                    <a:pt x="5802" y="2602"/>
                    <a:pt x="320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57;p43">
              <a:extLst>
                <a:ext uri="{FF2B5EF4-FFF2-40B4-BE49-F238E27FC236}">
                  <a16:creationId xmlns:a16="http://schemas.microsoft.com/office/drawing/2014/main" id="{25B11FCD-B11F-463A-8C7E-0C220CFE3083}"/>
                </a:ext>
              </a:extLst>
            </p:cNvPr>
            <p:cNvSpPr/>
            <p:nvPr/>
          </p:nvSpPr>
          <p:spPr>
            <a:xfrm>
              <a:off x="5224800" y="1634825"/>
              <a:ext cx="145075" cy="290150"/>
            </a:xfrm>
            <a:custGeom>
              <a:avLst/>
              <a:gdLst/>
              <a:ahLst/>
              <a:cxnLst/>
              <a:rect l="l" t="t" r="r" b="b"/>
              <a:pathLst>
                <a:path w="5803" h="11606" extrusionOk="0">
                  <a:moveTo>
                    <a:pt x="0" y="1"/>
                  </a:moveTo>
                  <a:lnTo>
                    <a:pt x="0" y="11605"/>
                  </a:lnTo>
                  <a:cubicBezTo>
                    <a:pt x="3201" y="11605"/>
                    <a:pt x="5802" y="9004"/>
                    <a:pt x="5802" y="5803"/>
                  </a:cubicBezTo>
                  <a:cubicBezTo>
                    <a:pt x="5802" y="2602"/>
                    <a:pt x="3201" y="1"/>
                    <a:pt x="0" y="1"/>
                  </a:cubicBezTo>
                  <a:close/>
                </a:path>
              </a:pathLst>
            </a:custGeom>
            <a:solidFill>
              <a:srgbClr val="FAD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58;p43">
              <a:extLst>
                <a:ext uri="{FF2B5EF4-FFF2-40B4-BE49-F238E27FC236}">
                  <a16:creationId xmlns:a16="http://schemas.microsoft.com/office/drawing/2014/main" id="{3A39299D-C60F-4316-B4EB-37A8C3089211}"/>
                </a:ext>
              </a:extLst>
            </p:cNvPr>
            <p:cNvSpPr/>
            <p:nvPr/>
          </p:nvSpPr>
          <p:spPr>
            <a:xfrm>
              <a:off x="5079750" y="1634825"/>
              <a:ext cx="145075" cy="290150"/>
            </a:xfrm>
            <a:custGeom>
              <a:avLst/>
              <a:gdLst/>
              <a:ahLst/>
              <a:cxnLst/>
              <a:rect l="l" t="t" r="r" b="b"/>
              <a:pathLst>
                <a:path w="5803" h="11606" extrusionOk="0">
                  <a:moveTo>
                    <a:pt x="5802" y="1"/>
                  </a:moveTo>
                  <a:cubicBezTo>
                    <a:pt x="2601" y="1"/>
                    <a:pt x="0" y="2602"/>
                    <a:pt x="0" y="5803"/>
                  </a:cubicBezTo>
                  <a:cubicBezTo>
                    <a:pt x="0" y="9004"/>
                    <a:pt x="2601" y="11605"/>
                    <a:pt x="5802" y="11605"/>
                  </a:cubicBezTo>
                  <a:lnTo>
                    <a:pt x="5802" y="1"/>
                  </a:lnTo>
                  <a:close/>
                </a:path>
              </a:pathLst>
            </a:custGeom>
            <a:solidFill>
              <a:srgbClr val="FC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59;p43">
              <a:extLst>
                <a:ext uri="{FF2B5EF4-FFF2-40B4-BE49-F238E27FC236}">
                  <a16:creationId xmlns:a16="http://schemas.microsoft.com/office/drawing/2014/main" id="{B070EAF3-ED0D-48E5-A180-08FB4F6BF7AF}"/>
                </a:ext>
              </a:extLst>
            </p:cNvPr>
            <p:cNvSpPr/>
            <p:nvPr/>
          </p:nvSpPr>
          <p:spPr>
            <a:xfrm>
              <a:off x="2241825" y="1909150"/>
              <a:ext cx="286650" cy="449375"/>
            </a:xfrm>
            <a:custGeom>
              <a:avLst/>
              <a:gdLst/>
              <a:ahLst/>
              <a:cxnLst/>
              <a:rect l="l" t="t" r="r" b="b"/>
              <a:pathLst>
                <a:path w="11466" h="17975" extrusionOk="0">
                  <a:moveTo>
                    <a:pt x="5728" y="1"/>
                  </a:moveTo>
                  <a:cubicBezTo>
                    <a:pt x="2570" y="1"/>
                    <a:pt x="1" y="2570"/>
                    <a:pt x="1" y="5739"/>
                  </a:cubicBezTo>
                  <a:cubicBezTo>
                    <a:pt x="1" y="13457"/>
                    <a:pt x="5728" y="17974"/>
                    <a:pt x="5728" y="17974"/>
                  </a:cubicBezTo>
                  <a:cubicBezTo>
                    <a:pt x="5728" y="17974"/>
                    <a:pt x="11466" y="13200"/>
                    <a:pt x="11466" y="5739"/>
                  </a:cubicBezTo>
                  <a:cubicBezTo>
                    <a:pt x="11466" y="2570"/>
                    <a:pt x="8897" y="1"/>
                    <a:pt x="5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0;p43">
              <a:extLst>
                <a:ext uri="{FF2B5EF4-FFF2-40B4-BE49-F238E27FC236}">
                  <a16:creationId xmlns:a16="http://schemas.microsoft.com/office/drawing/2014/main" id="{75348961-56DC-48CF-A1A7-E8AB5F313B92}"/>
                </a:ext>
              </a:extLst>
            </p:cNvPr>
            <p:cNvSpPr/>
            <p:nvPr/>
          </p:nvSpPr>
          <p:spPr>
            <a:xfrm>
              <a:off x="2385000" y="1909150"/>
              <a:ext cx="143475" cy="449375"/>
            </a:xfrm>
            <a:custGeom>
              <a:avLst/>
              <a:gdLst/>
              <a:ahLst/>
              <a:cxnLst/>
              <a:rect l="l" t="t" r="r" b="b"/>
              <a:pathLst>
                <a:path w="5739" h="17975" extrusionOk="0">
                  <a:moveTo>
                    <a:pt x="1" y="1"/>
                  </a:moveTo>
                  <a:lnTo>
                    <a:pt x="1" y="2741"/>
                  </a:lnTo>
                  <a:cubicBezTo>
                    <a:pt x="2142" y="2741"/>
                    <a:pt x="3876" y="4475"/>
                    <a:pt x="3876" y="6616"/>
                  </a:cubicBezTo>
                  <a:cubicBezTo>
                    <a:pt x="3876" y="8757"/>
                    <a:pt x="2142" y="10492"/>
                    <a:pt x="1" y="10492"/>
                  </a:cubicBezTo>
                  <a:lnTo>
                    <a:pt x="1" y="17974"/>
                  </a:lnTo>
                  <a:cubicBezTo>
                    <a:pt x="1" y="17974"/>
                    <a:pt x="5739" y="13200"/>
                    <a:pt x="5739" y="5739"/>
                  </a:cubicBezTo>
                  <a:cubicBezTo>
                    <a:pt x="5739" y="2570"/>
                    <a:pt x="3170"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1;p43">
              <a:extLst>
                <a:ext uri="{FF2B5EF4-FFF2-40B4-BE49-F238E27FC236}">
                  <a16:creationId xmlns:a16="http://schemas.microsoft.com/office/drawing/2014/main" id="{3DB184F9-B962-4985-BDDF-99D6139089B5}"/>
                </a:ext>
              </a:extLst>
            </p:cNvPr>
            <p:cNvSpPr/>
            <p:nvPr/>
          </p:nvSpPr>
          <p:spPr>
            <a:xfrm>
              <a:off x="2385000" y="1977675"/>
              <a:ext cx="96925" cy="193775"/>
            </a:xfrm>
            <a:custGeom>
              <a:avLst/>
              <a:gdLst/>
              <a:ahLst/>
              <a:cxnLst/>
              <a:rect l="l" t="t" r="r" b="b"/>
              <a:pathLst>
                <a:path w="3877" h="7751" extrusionOk="0">
                  <a:moveTo>
                    <a:pt x="1" y="0"/>
                  </a:moveTo>
                  <a:lnTo>
                    <a:pt x="1" y="7751"/>
                  </a:lnTo>
                  <a:cubicBezTo>
                    <a:pt x="2142" y="7751"/>
                    <a:pt x="3876" y="6016"/>
                    <a:pt x="3876" y="3875"/>
                  </a:cubicBezTo>
                  <a:cubicBezTo>
                    <a:pt x="3876" y="1734"/>
                    <a:pt x="214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2;p43">
              <a:extLst>
                <a:ext uri="{FF2B5EF4-FFF2-40B4-BE49-F238E27FC236}">
                  <a16:creationId xmlns:a16="http://schemas.microsoft.com/office/drawing/2014/main" id="{BC5CB5FB-6276-47FE-8E5B-82E0F11F5400}"/>
                </a:ext>
              </a:extLst>
            </p:cNvPr>
            <p:cNvSpPr/>
            <p:nvPr/>
          </p:nvSpPr>
          <p:spPr>
            <a:xfrm>
              <a:off x="2385000" y="1977675"/>
              <a:ext cx="96925" cy="193775"/>
            </a:xfrm>
            <a:custGeom>
              <a:avLst/>
              <a:gdLst/>
              <a:ahLst/>
              <a:cxnLst/>
              <a:rect l="l" t="t" r="r" b="b"/>
              <a:pathLst>
                <a:path w="3877" h="7751" extrusionOk="0">
                  <a:moveTo>
                    <a:pt x="1" y="0"/>
                  </a:moveTo>
                  <a:lnTo>
                    <a:pt x="1" y="7751"/>
                  </a:lnTo>
                  <a:cubicBezTo>
                    <a:pt x="2142" y="7751"/>
                    <a:pt x="3876" y="6016"/>
                    <a:pt x="3876" y="3875"/>
                  </a:cubicBezTo>
                  <a:cubicBezTo>
                    <a:pt x="3876" y="1734"/>
                    <a:pt x="2142" y="0"/>
                    <a:pt x="1" y="0"/>
                  </a:cubicBezTo>
                  <a:close/>
                </a:path>
              </a:pathLst>
            </a:custGeom>
            <a:solidFill>
              <a:srgbClr val="FAD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3;p43">
              <a:extLst>
                <a:ext uri="{FF2B5EF4-FFF2-40B4-BE49-F238E27FC236}">
                  <a16:creationId xmlns:a16="http://schemas.microsoft.com/office/drawing/2014/main" id="{DC5E59FF-ABB6-49E9-8750-2C165AAE021D}"/>
                </a:ext>
              </a:extLst>
            </p:cNvPr>
            <p:cNvSpPr/>
            <p:nvPr/>
          </p:nvSpPr>
          <p:spPr>
            <a:xfrm>
              <a:off x="2288400" y="1977675"/>
              <a:ext cx="96625" cy="193775"/>
            </a:xfrm>
            <a:custGeom>
              <a:avLst/>
              <a:gdLst/>
              <a:ahLst/>
              <a:cxnLst/>
              <a:rect l="l" t="t" r="r" b="b"/>
              <a:pathLst>
                <a:path w="3865" h="7751" extrusionOk="0">
                  <a:moveTo>
                    <a:pt x="3865" y="0"/>
                  </a:moveTo>
                  <a:cubicBezTo>
                    <a:pt x="1735" y="0"/>
                    <a:pt x="0" y="1734"/>
                    <a:pt x="0" y="3875"/>
                  </a:cubicBezTo>
                  <a:cubicBezTo>
                    <a:pt x="0" y="6016"/>
                    <a:pt x="1735" y="7751"/>
                    <a:pt x="3865" y="7751"/>
                  </a:cubicBezTo>
                  <a:lnTo>
                    <a:pt x="3865" y="0"/>
                  </a:lnTo>
                  <a:close/>
                </a:path>
              </a:pathLst>
            </a:custGeom>
            <a:solidFill>
              <a:srgbClr val="FC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4;p43">
              <a:extLst>
                <a:ext uri="{FF2B5EF4-FFF2-40B4-BE49-F238E27FC236}">
                  <a16:creationId xmlns:a16="http://schemas.microsoft.com/office/drawing/2014/main" id="{BE41C8FA-C55A-4662-8F9D-3907A061D5FC}"/>
                </a:ext>
              </a:extLst>
            </p:cNvPr>
            <p:cNvSpPr/>
            <p:nvPr/>
          </p:nvSpPr>
          <p:spPr>
            <a:xfrm>
              <a:off x="3664000" y="2591875"/>
              <a:ext cx="286650" cy="449375"/>
            </a:xfrm>
            <a:custGeom>
              <a:avLst/>
              <a:gdLst/>
              <a:ahLst/>
              <a:cxnLst/>
              <a:rect l="l" t="t" r="r" b="b"/>
              <a:pathLst>
                <a:path w="11466" h="17975" extrusionOk="0">
                  <a:moveTo>
                    <a:pt x="5738" y="0"/>
                  </a:moveTo>
                  <a:cubicBezTo>
                    <a:pt x="2570" y="0"/>
                    <a:pt x="0" y="2569"/>
                    <a:pt x="0" y="5727"/>
                  </a:cubicBezTo>
                  <a:cubicBezTo>
                    <a:pt x="0" y="13456"/>
                    <a:pt x="5738" y="17974"/>
                    <a:pt x="5738" y="17974"/>
                  </a:cubicBezTo>
                  <a:cubicBezTo>
                    <a:pt x="5738" y="17974"/>
                    <a:pt x="11466" y="13200"/>
                    <a:pt x="11466" y="5727"/>
                  </a:cubicBezTo>
                  <a:cubicBezTo>
                    <a:pt x="11466" y="2569"/>
                    <a:pt x="8896" y="0"/>
                    <a:pt x="5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65;p43">
              <a:extLst>
                <a:ext uri="{FF2B5EF4-FFF2-40B4-BE49-F238E27FC236}">
                  <a16:creationId xmlns:a16="http://schemas.microsoft.com/office/drawing/2014/main" id="{0197BC1A-D416-4D7C-BCC8-D3797B3C1338}"/>
                </a:ext>
              </a:extLst>
            </p:cNvPr>
            <p:cNvSpPr/>
            <p:nvPr/>
          </p:nvSpPr>
          <p:spPr>
            <a:xfrm>
              <a:off x="3807450" y="2591875"/>
              <a:ext cx="143200" cy="449375"/>
            </a:xfrm>
            <a:custGeom>
              <a:avLst/>
              <a:gdLst/>
              <a:ahLst/>
              <a:cxnLst/>
              <a:rect l="l" t="t" r="r" b="b"/>
              <a:pathLst>
                <a:path w="5728" h="17975" extrusionOk="0">
                  <a:moveTo>
                    <a:pt x="0" y="0"/>
                  </a:moveTo>
                  <a:lnTo>
                    <a:pt x="0" y="2741"/>
                  </a:lnTo>
                  <a:cubicBezTo>
                    <a:pt x="2141" y="2741"/>
                    <a:pt x="3876" y="4475"/>
                    <a:pt x="3876" y="6616"/>
                  </a:cubicBezTo>
                  <a:cubicBezTo>
                    <a:pt x="3876" y="8746"/>
                    <a:pt x="2141" y="10480"/>
                    <a:pt x="0" y="10480"/>
                  </a:cubicBezTo>
                  <a:lnTo>
                    <a:pt x="0" y="17974"/>
                  </a:lnTo>
                  <a:cubicBezTo>
                    <a:pt x="0" y="17974"/>
                    <a:pt x="5728" y="13200"/>
                    <a:pt x="5728" y="5727"/>
                  </a:cubicBezTo>
                  <a:cubicBezTo>
                    <a:pt x="5728" y="2569"/>
                    <a:pt x="3158"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66;p43">
              <a:extLst>
                <a:ext uri="{FF2B5EF4-FFF2-40B4-BE49-F238E27FC236}">
                  <a16:creationId xmlns:a16="http://schemas.microsoft.com/office/drawing/2014/main" id="{CE7BBEC7-1109-4F83-B0F0-3DD14990BA38}"/>
                </a:ext>
              </a:extLst>
            </p:cNvPr>
            <p:cNvSpPr/>
            <p:nvPr/>
          </p:nvSpPr>
          <p:spPr>
            <a:xfrm>
              <a:off x="3807450" y="2660375"/>
              <a:ext cx="96900" cy="193525"/>
            </a:xfrm>
            <a:custGeom>
              <a:avLst/>
              <a:gdLst/>
              <a:ahLst/>
              <a:cxnLst/>
              <a:rect l="l" t="t" r="r" b="b"/>
              <a:pathLst>
                <a:path w="3876" h="7741" extrusionOk="0">
                  <a:moveTo>
                    <a:pt x="0" y="1"/>
                  </a:moveTo>
                  <a:lnTo>
                    <a:pt x="0" y="7740"/>
                  </a:lnTo>
                  <a:cubicBezTo>
                    <a:pt x="2141" y="7740"/>
                    <a:pt x="3876" y="6006"/>
                    <a:pt x="3876" y="3876"/>
                  </a:cubicBezTo>
                  <a:cubicBezTo>
                    <a:pt x="3876" y="1735"/>
                    <a:pt x="214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67;p43">
              <a:extLst>
                <a:ext uri="{FF2B5EF4-FFF2-40B4-BE49-F238E27FC236}">
                  <a16:creationId xmlns:a16="http://schemas.microsoft.com/office/drawing/2014/main" id="{2A24957E-72E3-4D15-AED9-A98EEC168C00}"/>
                </a:ext>
              </a:extLst>
            </p:cNvPr>
            <p:cNvSpPr/>
            <p:nvPr/>
          </p:nvSpPr>
          <p:spPr>
            <a:xfrm>
              <a:off x="3807450" y="2660375"/>
              <a:ext cx="96900" cy="193525"/>
            </a:xfrm>
            <a:custGeom>
              <a:avLst/>
              <a:gdLst/>
              <a:ahLst/>
              <a:cxnLst/>
              <a:rect l="l" t="t" r="r" b="b"/>
              <a:pathLst>
                <a:path w="3876" h="7741" extrusionOk="0">
                  <a:moveTo>
                    <a:pt x="0" y="1"/>
                  </a:moveTo>
                  <a:lnTo>
                    <a:pt x="0" y="7740"/>
                  </a:lnTo>
                  <a:cubicBezTo>
                    <a:pt x="2141" y="7740"/>
                    <a:pt x="3876" y="6006"/>
                    <a:pt x="3876" y="3876"/>
                  </a:cubicBezTo>
                  <a:cubicBezTo>
                    <a:pt x="3876" y="1735"/>
                    <a:pt x="2141" y="1"/>
                    <a:pt x="0" y="1"/>
                  </a:cubicBezTo>
                  <a:close/>
                </a:path>
              </a:pathLst>
            </a:custGeom>
            <a:solidFill>
              <a:srgbClr val="FAD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68;p43">
              <a:extLst>
                <a:ext uri="{FF2B5EF4-FFF2-40B4-BE49-F238E27FC236}">
                  <a16:creationId xmlns:a16="http://schemas.microsoft.com/office/drawing/2014/main" id="{03DB64DC-E81C-415A-B76B-F80E6B4769E3}"/>
                </a:ext>
              </a:extLst>
            </p:cNvPr>
            <p:cNvSpPr/>
            <p:nvPr/>
          </p:nvSpPr>
          <p:spPr>
            <a:xfrm>
              <a:off x="3710575" y="2660375"/>
              <a:ext cx="96900" cy="193525"/>
            </a:xfrm>
            <a:custGeom>
              <a:avLst/>
              <a:gdLst/>
              <a:ahLst/>
              <a:cxnLst/>
              <a:rect l="l" t="t" r="r" b="b"/>
              <a:pathLst>
                <a:path w="3876" h="7741" extrusionOk="0">
                  <a:moveTo>
                    <a:pt x="3875" y="1"/>
                  </a:moveTo>
                  <a:cubicBezTo>
                    <a:pt x="1734" y="1"/>
                    <a:pt x="0" y="1735"/>
                    <a:pt x="0" y="3876"/>
                  </a:cubicBezTo>
                  <a:cubicBezTo>
                    <a:pt x="0" y="6006"/>
                    <a:pt x="1734" y="7740"/>
                    <a:pt x="3875" y="7740"/>
                  </a:cubicBezTo>
                  <a:lnTo>
                    <a:pt x="3875" y="1"/>
                  </a:lnTo>
                  <a:close/>
                </a:path>
              </a:pathLst>
            </a:custGeom>
            <a:solidFill>
              <a:srgbClr val="FC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17281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D6841-0E78-4946-B565-5A0F5556E087}"/>
              </a:ext>
            </a:extLst>
          </p:cNvPr>
          <p:cNvSpPr>
            <a:spLocks noGrp="1"/>
          </p:cNvSpPr>
          <p:nvPr>
            <p:ph type="title"/>
          </p:nvPr>
        </p:nvSpPr>
        <p:spPr/>
        <p:txBody>
          <a:bodyPr>
            <a:normAutofit/>
          </a:bodyPr>
          <a:lstStyle/>
          <a:p>
            <a:r>
              <a:rPr lang="fr-FR" dirty="0" smtClean="0"/>
              <a:t>Jointures</a:t>
            </a:r>
            <a:endParaRPr lang="fr-FR" dirty="0"/>
          </a:p>
        </p:txBody>
      </p:sp>
      <p:sp>
        <p:nvSpPr>
          <p:cNvPr id="3" name="Espace réservé du contenu 2">
            <a:extLst>
              <a:ext uri="{FF2B5EF4-FFF2-40B4-BE49-F238E27FC236}">
                <a16:creationId xmlns:a16="http://schemas.microsoft.com/office/drawing/2014/main" id="{CFBED567-30CF-4AF2-A222-B851B01A0777}"/>
              </a:ext>
            </a:extLst>
          </p:cNvPr>
          <p:cNvSpPr>
            <a:spLocks noGrp="1"/>
          </p:cNvSpPr>
          <p:nvPr>
            <p:ph idx="1"/>
          </p:nvPr>
        </p:nvSpPr>
        <p:spPr>
          <a:xfrm>
            <a:off x="709613" y="1825624"/>
            <a:ext cx="11482387" cy="4923045"/>
          </a:xfrm>
        </p:spPr>
        <p:txBody>
          <a:bodyPr>
            <a:normAutofit/>
          </a:bodyPr>
          <a:lstStyle/>
          <a:p>
            <a:pPr marL="0" indent="0">
              <a:buNone/>
            </a:pPr>
            <a:r>
              <a:rPr lang="fr-FR" dirty="0" smtClean="0"/>
              <a:t>Objectifs?</a:t>
            </a:r>
            <a:endParaRPr lang="fr-FR" i="1" dirty="0"/>
          </a:p>
          <a:p>
            <a:pPr marL="0" indent="0">
              <a:buNone/>
            </a:pPr>
            <a:r>
              <a:rPr lang="fr-FR" dirty="0" smtClean="0"/>
              <a:t>Jointure attributaire – Conditions?</a:t>
            </a:r>
          </a:p>
          <a:p>
            <a:pPr marL="0" indent="0">
              <a:buNone/>
            </a:pPr>
            <a:r>
              <a:rPr lang="fr-FR" b="1" dirty="0" smtClean="0"/>
              <a:t>Attention au sens de la jointure </a:t>
            </a:r>
            <a:r>
              <a:rPr lang="fr-FR" dirty="0" smtClean="0"/>
              <a:t>=&gt; toujours se poser la question :</a:t>
            </a:r>
          </a:p>
          <a:p>
            <a:pPr marL="0" indent="0">
              <a:buNone/>
            </a:pPr>
            <a:r>
              <a:rPr lang="fr-FR" dirty="0"/>
              <a:t>	</a:t>
            </a:r>
            <a:r>
              <a:rPr lang="fr-FR" dirty="0" smtClean="0"/>
              <a:t>- A quelle table est-ce que je veux ajouter des champs? =&gt; table cible</a:t>
            </a:r>
          </a:p>
          <a:p>
            <a:pPr marL="0" indent="0">
              <a:buNone/>
            </a:pPr>
            <a:r>
              <a:rPr lang="fr-FR" dirty="0"/>
              <a:t>	</a:t>
            </a:r>
            <a:r>
              <a:rPr lang="fr-FR" dirty="0" smtClean="0"/>
              <a:t>- Quelle est la table qui contient les champs à ajouter? =&gt; table jointe</a:t>
            </a:r>
            <a:endParaRPr lang="fr-FR" dirty="0"/>
          </a:p>
        </p:txBody>
      </p:sp>
      <p:sp>
        <p:nvSpPr>
          <p:cNvPr id="5" name="Titre 1">
            <a:extLst>
              <a:ext uri="{FF2B5EF4-FFF2-40B4-BE49-F238E27FC236}">
                <a16:creationId xmlns:a16="http://schemas.microsoft.com/office/drawing/2014/main" id="{3317664E-3556-4FE6-ADC0-5BEB8C3BD30B}"/>
              </a:ext>
            </a:extLst>
          </p:cNvPr>
          <p:cNvSpPr txBox="1">
            <a:spLocks/>
          </p:cNvSpPr>
          <p:nvPr/>
        </p:nvSpPr>
        <p:spPr>
          <a:xfrm rot="16200000">
            <a:off x="-3211346" y="3211344"/>
            <a:ext cx="6858002" cy="435308"/>
          </a:xfrm>
          <a:prstGeom prst="rect">
            <a:avLst/>
          </a:prstGeom>
          <a:solidFill>
            <a:schemeClr val="tx2">
              <a:lumMod val="75000"/>
              <a:lumOff val="25000"/>
            </a:schemeClr>
          </a:solidFill>
        </p:spPr>
        <p:txBody>
          <a:bodyPr vert="horz" lIns="91440" tIns="45720" rIns="91440" bIns="45720" rtlCol="0" anchor="ctr">
            <a:noAutofit/>
          </a:bodyPr>
          <a:lstStyle>
            <a:lvl1pPr algn="l" defTabSz="914400" rtl="0" eaLnBrk="1" latinLnBrk="0" hangingPunct="1">
              <a:lnSpc>
                <a:spcPct val="85000"/>
              </a:lnSpc>
              <a:spcBef>
                <a:spcPct val="0"/>
              </a:spcBef>
              <a:buNone/>
              <a:defRPr lang="fr-FR" sz="4400" b="1" kern="1200" spc="-120" baseline="0" dirty="0" smtClean="0">
                <a:solidFill>
                  <a:schemeClr val="tx2">
                    <a:lumMod val="75000"/>
                    <a:lumOff val="25000"/>
                  </a:schemeClr>
                </a:solidFill>
                <a:latin typeface="+mj-lt"/>
                <a:ea typeface="+mj-ea"/>
                <a:cs typeface="+mj-cs"/>
              </a:defRPr>
            </a:lvl1pPr>
          </a:lstStyle>
          <a:p>
            <a:r>
              <a:rPr lang="fr-FR" sz="2400" dirty="0" smtClean="0">
                <a:solidFill>
                  <a:schemeClr val="bg1"/>
                </a:solidFill>
              </a:rPr>
              <a:t>Jointure attributaire en pratique</a:t>
            </a:r>
            <a:endParaRPr lang="fr-FR" sz="2400" dirty="0">
              <a:solidFill>
                <a:schemeClr val="bg1"/>
              </a:solidFill>
            </a:endParaRPr>
          </a:p>
        </p:txBody>
      </p:sp>
    </p:spTree>
    <p:extLst>
      <p:ext uri="{BB962C8B-B14F-4D97-AF65-F5344CB8AC3E}">
        <p14:creationId xmlns:p14="http://schemas.microsoft.com/office/powerpoint/2010/main" val="2221049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9590F821-CA0F-440D-A072-A8D911151B16}"/>
              </a:ext>
            </a:extLst>
          </p:cNvPr>
          <p:cNvSpPr txBox="1">
            <a:spLocks/>
          </p:cNvSpPr>
          <p:nvPr/>
        </p:nvSpPr>
        <p:spPr>
          <a:xfrm rot="16200000">
            <a:off x="-3241163" y="3211344"/>
            <a:ext cx="6858002" cy="435308"/>
          </a:xfrm>
          <a:prstGeom prst="rect">
            <a:avLst/>
          </a:prstGeom>
          <a:solidFill>
            <a:schemeClr val="tx2">
              <a:lumMod val="75000"/>
              <a:lumOff val="25000"/>
            </a:schemeClr>
          </a:solidFill>
        </p:spPr>
        <p:txBody>
          <a:bodyPr vert="horz" lIns="91440" tIns="45720" rIns="91440" bIns="45720" rtlCol="0" anchor="ctr">
            <a:noAutofit/>
          </a:bodyPr>
          <a:lstStyle>
            <a:lvl1pPr algn="l" defTabSz="914400" rtl="0" eaLnBrk="1" latinLnBrk="0" hangingPunct="1">
              <a:lnSpc>
                <a:spcPct val="85000"/>
              </a:lnSpc>
              <a:spcBef>
                <a:spcPct val="0"/>
              </a:spcBef>
              <a:buNone/>
              <a:defRPr lang="fr-FR" sz="4400" b="1" kern="1200" spc="-120" baseline="0" dirty="0" smtClean="0">
                <a:solidFill>
                  <a:schemeClr val="tx2">
                    <a:lumMod val="75000"/>
                    <a:lumOff val="25000"/>
                  </a:schemeClr>
                </a:solidFill>
                <a:latin typeface="+mj-lt"/>
                <a:ea typeface="+mj-ea"/>
                <a:cs typeface="+mj-cs"/>
              </a:defRPr>
            </a:lvl1pPr>
          </a:lstStyle>
          <a:p>
            <a:r>
              <a:rPr lang="fr-FR" sz="2400" dirty="0">
                <a:solidFill>
                  <a:schemeClr val="bg1"/>
                </a:solidFill>
              </a:rPr>
              <a:t> Jointure attributaire en</a:t>
            </a:r>
          </a:p>
        </p:txBody>
      </p:sp>
      <p:sp>
        <p:nvSpPr>
          <p:cNvPr id="9" name="Titre 1">
            <a:extLst>
              <a:ext uri="{FF2B5EF4-FFF2-40B4-BE49-F238E27FC236}">
                <a16:creationId xmlns:a16="http://schemas.microsoft.com/office/drawing/2014/main" id="{07B03A53-F91A-4D70-9FDD-07816A05C466}"/>
              </a:ext>
            </a:extLst>
          </p:cNvPr>
          <p:cNvSpPr>
            <a:spLocks noGrp="1"/>
          </p:cNvSpPr>
          <p:nvPr>
            <p:ph type="title"/>
          </p:nvPr>
        </p:nvSpPr>
        <p:spPr>
          <a:xfrm>
            <a:off x="435310" y="-277093"/>
            <a:ext cx="8050213" cy="1143000"/>
          </a:xfrm>
        </p:spPr>
        <p:txBody>
          <a:bodyPr>
            <a:normAutofit/>
          </a:bodyPr>
          <a:lstStyle/>
          <a:p>
            <a:pPr>
              <a:defRPr/>
            </a:pPr>
            <a:r>
              <a:rPr lang="fr-FR" b="1" dirty="0"/>
              <a:t>Les jointures attributaires 3/3</a:t>
            </a:r>
            <a:endParaRPr lang="fr-FR" dirty="0"/>
          </a:p>
        </p:txBody>
      </p:sp>
      <p:pic>
        <p:nvPicPr>
          <p:cNvPr id="12" name="Image 11"/>
          <p:cNvPicPr>
            <a:picLocks noChangeAspect="1"/>
          </p:cNvPicPr>
          <p:nvPr/>
        </p:nvPicPr>
        <p:blipFill>
          <a:blip r:embed="rId2"/>
          <a:stretch>
            <a:fillRect/>
          </a:stretch>
        </p:blipFill>
        <p:spPr>
          <a:xfrm>
            <a:off x="435310" y="668239"/>
            <a:ext cx="6687155" cy="1645892"/>
          </a:xfrm>
          <a:prstGeom prst="rect">
            <a:avLst/>
          </a:prstGeom>
        </p:spPr>
      </p:pic>
      <p:pic>
        <p:nvPicPr>
          <p:cNvPr id="2" name="Image 1"/>
          <p:cNvPicPr>
            <a:picLocks noChangeAspect="1"/>
          </p:cNvPicPr>
          <p:nvPr/>
        </p:nvPicPr>
        <p:blipFill>
          <a:blip r:embed="rId3"/>
          <a:stretch>
            <a:fillRect/>
          </a:stretch>
        </p:blipFill>
        <p:spPr>
          <a:xfrm>
            <a:off x="3155577" y="375453"/>
            <a:ext cx="9114750" cy="6482547"/>
          </a:xfrm>
          <a:prstGeom prst="rect">
            <a:avLst/>
          </a:prstGeom>
        </p:spPr>
      </p:pic>
    </p:spTree>
    <p:extLst>
      <p:ext uri="{BB962C8B-B14F-4D97-AF65-F5344CB8AC3E}">
        <p14:creationId xmlns:p14="http://schemas.microsoft.com/office/powerpoint/2010/main" val="227428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Préparation du fichier Excel</a:t>
            </a:r>
            <a:endParaRPr lang="fr-FR" dirty="0"/>
          </a:p>
        </p:txBody>
      </p:sp>
      <p:sp>
        <p:nvSpPr>
          <p:cNvPr id="3" name="Espace réservé du contenu 2"/>
          <p:cNvSpPr>
            <a:spLocks noGrp="1"/>
          </p:cNvSpPr>
          <p:nvPr>
            <p:ph idx="1"/>
          </p:nvPr>
        </p:nvSpPr>
        <p:spPr>
          <a:xfrm>
            <a:off x="676656" y="947854"/>
            <a:ext cx="10753725" cy="5781192"/>
          </a:xfrm>
        </p:spPr>
        <p:txBody>
          <a:bodyPr/>
          <a:lstStyle/>
          <a:p>
            <a:r>
              <a:rPr lang="fr-FR" sz="2000" dirty="0"/>
              <a:t>1- Le tableau doit comporter </a:t>
            </a:r>
            <a:r>
              <a:rPr lang="fr-FR" sz="2000" b="1" dirty="0"/>
              <a:t>une seule ligne d’en-têtes </a:t>
            </a:r>
            <a:r>
              <a:rPr lang="fr-FR" sz="2000" dirty="0"/>
              <a:t>(noms </a:t>
            </a:r>
            <a:r>
              <a:rPr lang="fr-FR" sz="2000" dirty="0" smtClean="0"/>
              <a:t>des champs). </a:t>
            </a:r>
            <a:r>
              <a:rPr lang="fr-FR" sz="2000" dirty="0"/>
              <a:t>La ligne numérotée 1 dans Excel doit ainsi contenir les noms courts de variables. </a:t>
            </a:r>
            <a:endParaRPr lang="fr-FR" sz="2000" dirty="0" smtClean="0"/>
          </a:p>
          <a:p>
            <a:pPr>
              <a:lnSpc>
                <a:spcPct val="100000"/>
              </a:lnSpc>
              <a:spcBef>
                <a:spcPts val="600"/>
              </a:spcBef>
            </a:pPr>
            <a:r>
              <a:rPr lang="fr-FR" sz="1600" i="1" dirty="0"/>
              <a:t>Quand vous utilisez les fichiers issus de l’INSEE, pensez donc à supprimer toutes les lignes décrivant le contenu du fichier avant le tableau lui-même. Dans le tableau, 2 lignes décrivent le contenu des champs un libellé long (en bleu) et un libellé court (en gris). Gardez uniquement la ligne du libellé court.</a:t>
            </a:r>
            <a:endParaRPr lang="fr-FR" sz="1600" dirty="0"/>
          </a:p>
          <a:p>
            <a:pPr>
              <a:lnSpc>
                <a:spcPct val="100000"/>
              </a:lnSpc>
              <a:spcBef>
                <a:spcPts val="600"/>
              </a:spcBef>
            </a:pPr>
            <a:endParaRPr lang="fr-FR" sz="1600" dirty="0"/>
          </a:p>
        </p:txBody>
      </p:sp>
      <p:sp>
        <p:nvSpPr>
          <p:cNvPr id="4" name="Espace réservé du numéro de diapositive 3"/>
          <p:cNvSpPr>
            <a:spLocks noGrp="1"/>
          </p:cNvSpPr>
          <p:nvPr>
            <p:ph type="sldNum" sz="quarter" idx="12"/>
          </p:nvPr>
        </p:nvSpPr>
        <p:spPr/>
        <p:txBody>
          <a:bodyPr/>
          <a:lstStyle/>
          <a:p>
            <a:fld id="{B5BA80E9-709C-4E6C-9EBE-5989DC4CFD58}" type="slidenum">
              <a:rPr lang="fr-FR" smtClean="0"/>
              <a:pPr/>
              <a:t>17</a:t>
            </a:fld>
            <a:endParaRPr lang="fr-FR" dirty="0"/>
          </a:p>
        </p:txBody>
      </p:sp>
      <p:sp>
        <p:nvSpPr>
          <p:cNvPr id="5" name="Titre 1">
            <a:extLst>
              <a:ext uri="{FF2B5EF4-FFF2-40B4-BE49-F238E27FC236}">
                <a16:creationId xmlns:a16="http://schemas.microsoft.com/office/drawing/2014/main" id="{9590F821-CA0F-440D-A072-A8D911151B16}"/>
              </a:ext>
            </a:extLst>
          </p:cNvPr>
          <p:cNvSpPr txBox="1">
            <a:spLocks/>
          </p:cNvSpPr>
          <p:nvPr/>
        </p:nvSpPr>
        <p:spPr>
          <a:xfrm rot="16200000">
            <a:off x="-3241163" y="3211344"/>
            <a:ext cx="6858002" cy="435308"/>
          </a:xfrm>
          <a:prstGeom prst="rect">
            <a:avLst/>
          </a:prstGeom>
          <a:solidFill>
            <a:schemeClr val="tx2">
              <a:lumMod val="75000"/>
              <a:lumOff val="25000"/>
            </a:schemeClr>
          </a:solidFill>
        </p:spPr>
        <p:txBody>
          <a:bodyPr vert="horz" lIns="91440" tIns="45720" rIns="91440" bIns="45720" rtlCol="0" anchor="ctr">
            <a:noAutofit/>
          </a:bodyPr>
          <a:lstStyle>
            <a:lvl1pPr algn="l" defTabSz="914400" rtl="0" eaLnBrk="1" latinLnBrk="0" hangingPunct="1">
              <a:lnSpc>
                <a:spcPct val="85000"/>
              </a:lnSpc>
              <a:spcBef>
                <a:spcPct val="0"/>
              </a:spcBef>
              <a:buNone/>
              <a:defRPr lang="fr-FR" sz="4400" b="1" kern="1200" spc="-120" baseline="0" dirty="0" smtClean="0">
                <a:solidFill>
                  <a:schemeClr val="tx2">
                    <a:lumMod val="75000"/>
                    <a:lumOff val="25000"/>
                  </a:schemeClr>
                </a:solidFill>
                <a:latin typeface="+mj-lt"/>
                <a:ea typeface="+mj-ea"/>
                <a:cs typeface="+mj-cs"/>
              </a:defRPr>
            </a:lvl1pPr>
          </a:lstStyle>
          <a:p>
            <a:r>
              <a:rPr lang="fr-FR" sz="2400" dirty="0">
                <a:solidFill>
                  <a:schemeClr val="bg1"/>
                </a:solidFill>
              </a:rPr>
              <a:t>Jointure attributaire en</a:t>
            </a:r>
          </a:p>
        </p:txBody>
      </p:sp>
      <p:pic>
        <p:nvPicPr>
          <p:cNvPr id="6" name="Image 5"/>
          <p:cNvPicPr>
            <a:picLocks noChangeAspect="1"/>
          </p:cNvPicPr>
          <p:nvPr/>
        </p:nvPicPr>
        <p:blipFill>
          <a:blip r:embed="rId2"/>
          <a:stretch>
            <a:fillRect/>
          </a:stretch>
        </p:blipFill>
        <p:spPr>
          <a:xfrm>
            <a:off x="430305" y="2314838"/>
            <a:ext cx="5665694" cy="1940088"/>
          </a:xfrm>
          <a:prstGeom prst="rect">
            <a:avLst/>
          </a:prstGeom>
        </p:spPr>
      </p:pic>
      <p:sp>
        <p:nvSpPr>
          <p:cNvPr id="11" name="ZoneTexte 10"/>
          <p:cNvSpPr txBox="1"/>
          <p:nvPr/>
        </p:nvSpPr>
        <p:spPr>
          <a:xfrm>
            <a:off x="6155340" y="2314838"/>
            <a:ext cx="2868799" cy="369332"/>
          </a:xfrm>
          <a:prstGeom prst="rect">
            <a:avLst/>
          </a:prstGeom>
          <a:noFill/>
        </p:spPr>
        <p:txBody>
          <a:bodyPr wrap="none" rtlCol="0">
            <a:spAutoFit/>
          </a:bodyPr>
          <a:lstStyle/>
          <a:p>
            <a:r>
              <a:rPr lang="fr-FR" dirty="0" smtClean="0"/>
              <a:t>Le fichier d’origine de l’INSEE</a:t>
            </a:r>
            <a:endParaRPr lang="fr-FR" dirty="0"/>
          </a:p>
        </p:txBody>
      </p:sp>
      <p:sp>
        <p:nvSpPr>
          <p:cNvPr id="12" name="ZoneTexte 11"/>
          <p:cNvSpPr txBox="1"/>
          <p:nvPr/>
        </p:nvSpPr>
        <p:spPr>
          <a:xfrm>
            <a:off x="8163435" y="2659510"/>
            <a:ext cx="3708836" cy="646331"/>
          </a:xfrm>
          <a:prstGeom prst="rect">
            <a:avLst/>
          </a:prstGeom>
          <a:noFill/>
        </p:spPr>
        <p:txBody>
          <a:bodyPr wrap="none" rtlCol="0">
            <a:spAutoFit/>
          </a:bodyPr>
          <a:lstStyle/>
          <a:p>
            <a:r>
              <a:rPr lang="fr-FR" dirty="0" smtClean="0"/>
              <a:t>Sélection à partir de la ligne</a:t>
            </a:r>
            <a:br>
              <a:rPr lang="fr-FR" dirty="0" smtClean="0"/>
            </a:br>
            <a:r>
              <a:rPr lang="fr-FR" dirty="0" smtClean="0"/>
              <a:t>des libellés courts de variable / Copier</a:t>
            </a:r>
            <a:endParaRPr lang="fr-FR" dirty="0"/>
          </a:p>
        </p:txBody>
      </p:sp>
      <p:sp>
        <p:nvSpPr>
          <p:cNvPr id="13" name="ZoneTexte 12"/>
          <p:cNvSpPr txBox="1"/>
          <p:nvPr/>
        </p:nvSpPr>
        <p:spPr>
          <a:xfrm>
            <a:off x="430305" y="5528717"/>
            <a:ext cx="4676088" cy="1200329"/>
          </a:xfrm>
          <a:prstGeom prst="rect">
            <a:avLst/>
          </a:prstGeom>
          <a:noFill/>
        </p:spPr>
        <p:txBody>
          <a:bodyPr wrap="none" rtlCol="0">
            <a:spAutoFit/>
          </a:bodyPr>
          <a:lstStyle/>
          <a:p>
            <a:pPr algn="r"/>
            <a:r>
              <a:rPr lang="fr-FR" dirty="0" smtClean="0"/>
              <a:t>Nouvelle feuille Excel dans laquelle on colle </a:t>
            </a:r>
          </a:p>
          <a:p>
            <a:pPr algn="r"/>
            <a:r>
              <a:rPr lang="fr-FR" dirty="0" smtClean="0"/>
              <a:t>les données, en vérifiant que </a:t>
            </a:r>
            <a:br>
              <a:rPr lang="fr-FR" dirty="0" smtClean="0"/>
            </a:br>
            <a:r>
              <a:rPr lang="fr-FR" b="1" dirty="0" smtClean="0"/>
              <a:t>les libellés des colonnes </a:t>
            </a:r>
            <a:r>
              <a:rPr lang="fr-FR" dirty="0" smtClean="0"/>
              <a:t>(futur nom des champs)</a:t>
            </a:r>
            <a:br>
              <a:rPr lang="fr-FR" dirty="0" smtClean="0"/>
            </a:br>
            <a:r>
              <a:rPr lang="fr-FR" b="1" dirty="0" smtClean="0"/>
              <a:t>sont sur la ligne 1</a:t>
            </a:r>
            <a:endParaRPr lang="fr-FR" b="1" dirty="0"/>
          </a:p>
        </p:txBody>
      </p:sp>
      <p:pic>
        <p:nvPicPr>
          <p:cNvPr id="8" name="Image 7"/>
          <p:cNvPicPr>
            <a:picLocks noChangeAspect="1"/>
          </p:cNvPicPr>
          <p:nvPr/>
        </p:nvPicPr>
        <p:blipFill>
          <a:blip r:embed="rId3"/>
          <a:stretch>
            <a:fillRect/>
          </a:stretch>
        </p:blipFill>
        <p:spPr>
          <a:xfrm>
            <a:off x="1969205" y="3311175"/>
            <a:ext cx="5620534" cy="2172003"/>
          </a:xfrm>
          <a:prstGeom prst="rect">
            <a:avLst/>
          </a:prstGeom>
        </p:spPr>
      </p:pic>
      <p:pic>
        <p:nvPicPr>
          <p:cNvPr id="10" name="Image 9"/>
          <p:cNvPicPr>
            <a:picLocks noChangeAspect="1"/>
          </p:cNvPicPr>
          <p:nvPr/>
        </p:nvPicPr>
        <p:blipFill>
          <a:blip r:embed="rId4"/>
          <a:stretch>
            <a:fillRect/>
          </a:stretch>
        </p:blipFill>
        <p:spPr>
          <a:xfrm>
            <a:off x="5208862" y="3273351"/>
            <a:ext cx="6983138" cy="3658926"/>
          </a:xfrm>
          <a:prstGeom prst="rect">
            <a:avLst/>
          </a:prstGeom>
        </p:spPr>
      </p:pic>
    </p:spTree>
    <p:extLst>
      <p:ext uri="{BB962C8B-B14F-4D97-AF65-F5344CB8AC3E}">
        <p14:creationId xmlns:p14="http://schemas.microsoft.com/office/powerpoint/2010/main" val="55219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Préparation du fichier Excel</a:t>
            </a:r>
            <a:endParaRPr lang="fr-FR" dirty="0"/>
          </a:p>
        </p:txBody>
      </p:sp>
      <p:sp>
        <p:nvSpPr>
          <p:cNvPr id="3" name="Espace réservé du contenu 2"/>
          <p:cNvSpPr>
            <a:spLocks noGrp="1"/>
          </p:cNvSpPr>
          <p:nvPr>
            <p:ph idx="1"/>
          </p:nvPr>
        </p:nvSpPr>
        <p:spPr/>
        <p:txBody>
          <a:bodyPr/>
          <a:lstStyle/>
          <a:p>
            <a:r>
              <a:rPr lang="fr-FR" sz="2000" dirty="0"/>
              <a:t>2 - Ces </a:t>
            </a:r>
            <a:r>
              <a:rPr lang="fr-FR" sz="2000" b="1" dirty="0"/>
              <a:t>noms</a:t>
            </a:r>
            <a:r>
              <a:rPr lang="fr-FR" sz="2000" dirty="0"/>
              <a:t> des variables doivent être </a:t>
            </a:r>
            <a:r>
              <a:rPr lang="fr-FR" sz="2000" b="1" i="1" dirty="0"/>
              <a:t>s</a:t>
            </a:r>
            <a:r>
              <a:rPr lang="fr-FR" sz="2000" b="1" dirty="0"/>
              <a:t>ignificatifs et courts </a:t>
            </a:r>
            <a:r>
              <a:rPr lang="fr-FR" sz="2000" dirty="0"/>
              <a:t>(de préférence moins de 8 caractères) et ne pas contenir de caractères spéciaux (*/-$=#...), ni d’accent, de point ou d’espace. L’underscore (_) est autorisé pour remplacer les espaces et n’est pas considéré comme un « caractère spécial ». </a:t>
            </a:r>
            <a:r>
              <a:rPr lang="fr-FR" sz="2000" i="1" dirty="0"/>
              <a:t>Dans les données issues de l’INSEE vous pouvez par exemple enlevez le suffixe « P18_ » qui donne juste le millésime de la donnée. </a:t>
            </a:r>
            <a:endParaRPr lang="fr-FR" sz="2000" dirty="0"/>
          </a:p>
          <a:p>
            <a:endParaRPr lang="fr-FR" sz="1600" dirty="0"/>
          </a:p>
        </p:txBody>
      </p:sp>
      <p:sp>
        <p:nvSpPr>
          <p:cNvPr id="4" name="Espace réservé du numéro de diapositive 3"/>
          <p:cNvSpPr>
            <a:spLocks noGrp="1"/>
          </p:cNvSpPr>
          <p:nvPr>
            <p:ph type="sldNum" sz="quarter" idx="12"/>
          </p:nvPr>
        </p:nvSpPr>
        <p:spPr/>
        <p:txBody>
          <a:bodyPr/>
          <a:lstStyle/>
          <a:p>
            <a:fld id="{B5BA80E9-709C-4E6C-9EBE-5989DC4CFD58}" type="slidenum">
              <a:rPr lang="fr-FR" smtClean="0"/>
              <a:pPr/>
              <a:t>18</a:t>
            </a:fld>
            <a:endParaRPr lang="fr-FR" dirty="0"/>
          </a:p>
        </p:txBody>
      </p:sp>
      <p:sp>
        <p:nvSpPr>
          <p:cNvPr id="5" name="Titre 1">
            <a:extLst>
              <a:ext uri="{FF2B5EF4-FFF2-40B4-BE49-F238E27FC236}">
                <a16:creationId xmlns:a16="http://schemas.microsoft.com/office/drawing/2014/main" id="{9590F821-CA0F-440D-A072-A8D911151B16}"/>
              </a:ext>
            </a:extLst>
          </p:cNvPr>
          <p:cNvSpPr txBox="1">
            <a:spLocks/>
          </p:cNvSpPr>
          <p:nvPr/>
        </p:nvSpPr>
        <p:spPr>
          <a:xfrm rot="16200000">
            <a:off x="-3241163" y="3211344"/>
            <a:ext cx="6858002" cy="435308"/>
          </a:xfrm>
          <a:prstGeom prst="rect">
            <a:avLst/>
          </a:prstGeom>
          <a:solidFill>
            <a:schemeClr val="tx2">
              <a:lumMod val="75000"/>
              <a:lumOff val="25000"/>
            </a:schemeClr>
          </a:solidFill>
        </p:spPr>
        <p:txBody>
          <a:bodyPr vert="horz" lIns="91440" tIns="45720" rIns="91440" bIns="45720" rtlCol="0" anchor="ctr">
            <a:noAutofit/>
          </a:bodyPr>
          <a:lstStyle>
            <a:lvl1pPr algn="l" defTabSz="914400" rtl="0" eaLnBrk="1" latinLnBrk="0" hangingPunct="1">
              <a:lnSpc>
                <a:spcPct val="85000"/>
              </a:lnSpc>
              <a:spcBef>
                <a:spcPct val="0"/>
              </a:spcBef>
              <a:buNone/>
              <a:defRPr lang="fr-FR" sz="4400" b="1" kern="1200" spc="-120" baseline="0" dirty="0" smtClean="0">
                <a:solidFill>
                  <a:schemeClr val="tx2">
                    <a:lumMod val="75000"/>
                    <a:lumOff val="25000"/>
                  </a:schemeClr>
                </a:solidFill>
                <a:latin typeface="+mj-lt"/>
                <a:ea typeface="+mj-ea"/>
                <a:cs typeface="+mj-cs"/>
              </a:defRPr>
            </a:lvl1pPr>
          </a:lstStyle>
          <a:p>
            <a:r>
              <a:rPr lang="fr-FR" sz="2400" dirty="0">
                <a:solidFill>
                  <a:schemeClr val="bg1"/>
                </a:solidFill>
              </a:rPr>
              <a:t>Jointure attributaire en</a:t>
            </a:r>
          </a:p>
        </p:txBody>
      </p:sp>
      <p:pic>
        <p:nvPicPr>
          <p:cNvPr id="7" name="Image 6"/>
          <p:cNvPicPr>
            <a:picLocks noChangeAspect="1"/>
          </p:cNvPicPr>
          <p:nvPr/>
        </p:nvPicPr>
        <p:blipFill>
          <a:blip r:embed="rId2"/>
          <a:stretch>
            <a:fillRect/>
          </a:stretch>
        </p:blipFill>
        <p:spPr>
          <a:xfrm>
            <a:off x="547347" y="2663662"/>
            <a:ext cx="11452966" cy="914029"/>
          </a:xfrm>
          <a:prstGeom prst="rect">
            <a:avLst/>
          </a:prstGeom>
        </p:spPr>
      </p:pic>
      <p:pic>
        <p:nvPicPr>
          <p:cNvPr id="8" name="Image 7"/>
          <p:cNvPicPr>
            <a:picLocks noChangeAspect="1"/>
          </p:cNvPicPr>
          <p:nvPr/>
        </p:nvPicPr>
        <p:blipFill>
          <a:blip r:embed="rId3"/>
          <a:stretch>
            <a:fillRect/>
          </a:stretch>
        </p:blipFill>
        <p:spPr>
          <a:xfrm>
            <a:off x="1946078" y="3710688"/>
            <a:ext cx="4657725" cy="1847850"/>
          </a:xfrm>
          <a:prstGeom prst="rect">
            <a:avLst/>
          </a:prstGeom>
        </p:spPr>
      </p:pic>
      <p:pic>
        <p:nvPicPr>
          <p:cNvPr id="15" name="Image 14"/>
          <p:cNvPicPr>
            <a:picLocks noChangeAspect="1"/>
          </p:cNvPicPr>
          <p:nvPr/>
        </p:nvPicPr>
        <p:blipFill>
          <a:blip r:embed="rId4"/>
          <a:stretch>
            <a:fillRect/>
          </a:stretch>
        </p:blipFill>
        <p:spPr>
          <a:xfrm>
            <a:off x="405493" y="5733334"/>
            <a:ext cx="11594820" cy="963167"/>
          </a:xfrm>
          <a:prstGeom prst="rect">
            <a:avLst/>
          </a:prstGeom>
        </p:spPr>
      </p:pic>
      <p:sp>
        <p:nvSpPr>
          <p:cNvPr id="16" name="Flèche courbée vers la gauche 15"/>
          <p:cNvSpPr/>
          <p:nvPr/>
        </p:nvSpPr>
        <p:spPr>
          <a:xfrm>
            <a:off x="6603803" y="3510300"/>
            <a:ext cx="545142" cy="87697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Flèche courbée vers la gauche 16"/>
          <p:cNvSpPr/>
          <p:nvPr/>
        </p:nvSpPr>
        <p:spPr>
          <a:xfrm>
            <a:off x="6602395" y="5133349"/>
            <a:ext cx="545142" cy="87697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274508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Préparation du fichier Excel</a:t>
            </a:r>
            <a:endParaRPr lang="fr-FR" dirty="0"/>
          </a:p>
        </p:txBody>
      </p:sp>
      <p:sp>
        <p:nvSpPr>
          <p:cNvPr id="3" name="Espace réservé du contenu 2"/>
          <p:cNvSpPr>
            <a:spLocks noGrp="1"/>
          </p:cNvSpPr>
          <p:nvPr>
            <p:ph idx="1"/>
          </p:nvPr>
        </p:nvSpPr>
        <p:spPr/>
        <p:txBody>
          <a:bodyPr/>
          <a:lstStyle/>
          <a:p>
            <a:r>
              <a:rPr lang="fr-FR" sz="2000" dirty="0"/>
              <a:t>3 - Le contenu des cellules du tableau doit être composé de valeurs (chiffres ou texte, </a:t>
            </a:r>
            <a:r>
              <a:rPr lang="fr-FR" sz="2000" dirty="0" err="1"/>
              <a:t>év</a:t>
            </a:r>
            <a:r>
              <a:rPr lang="fr-FR" sz="2000" dirty="0"/>
              <a:t>. avec des caractères spéciaux), sans aucune formule (le copier-collage spécial (valeurs) du tableau dans une nouvelle feuille permet de supprimer les formules et de ne garder que les valeurs résultats</a:t>
            </a:r>
            <a:r>
              <a:rPr lang="fr-FR" sz="2000" dirty="0" smtClean="0"/>
              <a:t>).</a:t>
            </a:r>
          </a:p>
          <a:p>
            <a:r>
              <a:rPr lang="fr-FR" dirty="0" smtClean="0">
                <a:latin typeface="Calibri" panose="020F0502020204030204" pitchFamily="34" charset="0"/>
                <a:cs typeface="Calibri" panose="020F0502020204030204" pitchFamily="34" charset="0"/>
              </a:rPr>
              <a:t>Etape 1 : Sélectionner tout le tableau : </a:t>
            </a:r>
            <a:r>
              <a:rPr lang="fr-FR" i="1" dirty="0" smtClean="0">
                <a:latin typeface="Calibri" panose="020F0502020204030204" pitchFamily="34" charset="0"/>
                <a:cs typeface="Calibri" panose="020F0502020204030204" pitchFamily="34" charset="0"/>
              </a:rPr>
              <a:t>Ctrl + A</a:t>
            </a:r>
          </a:p>
          <a:p>
            <a:r>
              <a:rPr lang="fr-FR" dirty="0" smtClean="0">
                <a:latin typeface="Calibri" panose="020F0502020204030204" pitchFamily="34" charset="0"/>
                <a:cs typeface="Calibri" panose="020F0502020204030204" pitchFamily="34" charset="0"/>
              </a:rPr>
              <a:t>Etape 2: Copier le tableau : </a:t>
            </a:r>
            <a:r>
              <a:rPr lang="fr-FR" i="1" dirty="0">
                <a:latin typeface="Calibri" panose="020F0502020204030204" pitchFamily="34" charset="0"/>
                <a:cs typeface="Calibri" panose="020F0502020204030204" pitchFamily="34" charset="0"/>
              </a:rPr>
              <a:t>Ctrl + </a:t>
            </a:r>
            <a:r>
              <a:rPr lang="fr-FR" i="1" dirty="0" smtClean="0">
                <a:latin typeface="Calibri" panose="020F0502020204030204" pitchFamily="34" charset="0"/>
                <a:cs typeface="Calibri" panose="020F0502020204030204" pitchFamily="34" charset="0"/>
              </a:rPr>
              <a:t>C</a:t>
            </a:r>
          </a:p>
          <a:p>
            <a:r>
              <a:rPr lang="fr-FR" dirty="0">
                <a:latin typeface="Calibri" panose="020F0502020204030204" pitchFamily="34" charset="0"/>
                <a:cs typeface="Calibri" panose="020F0502020204030204" pitchFamily="34" charset="0"/>
              </a:rPr>
              <a:t>Etape 2: </a:t>
            </a:r>
            <a:r>
              <a:rPr lang="fr-FR" dirty="0" smtClean="0">
                <a:latin typeface="Calibri" panose="020F0502020204030204" pitchFamily="34" charset="0"/>
                <a:cs typeface="Calibri" panose="020F0502020204030204" pitchFamily="34" charset="0"/>
              </a:rPr>
              <a:t>Collage spécial des valeurs du tableau</a:t>
            </a:r>
            <a:endParaRPr lang="fr-FR" i="1" dirty="0">
              <a:latin typeface="Calibri" panose="020F0502020204030204" pitchFamily="34" charset="0"/>
              <a:cs typeface="Calibri" panose="020F0502020204030204" pitchFamily="34" charset="0"/>
            </a:endParaRPr>
          </a:p>
          <a:p>
            <a:endParaRPr lang="fr-FR" i="1" dirty="0" smtClean="0">
              <a:latin typeface="Calibri" panose="020F0502020204030204" pitchFamily="34" charset="0"/>
              <a:cs typeface="Calibri" panose="020F0502020204030204" pitchFamily="34" charset="0"/>
            </a:endParaRPr>
          </a:p>
          <a:p>
            <a:endParaRPr lang="fr-FR" sz="2000" i="1"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B5BA80E9-709C-4E6C-9EBE-5989DC4CFD58}" type="slidenum">
              <a:rPr lang="fr-FR" smtClean="0"/>
              <a:pPr/>
              <a:t>19</a:t>
            </a:fld>
            <a:endParaRPr lang="fr-FR" dirty="0"/>
          </a:p>
        </p:txBody>
      </p:sp>
      <p:sp>
        <p:nvSpPr>
          <p:cNvPr id="5" name="Titre 1">
            <a:extLst>
              <a:ext uri="{FF2B5EF4-FFF2-40B4-BE49-F238E27FC236}">
                <a16:creationId xmlns:a16="http://schemas.microsoft.com/office/drawing/2014/main" id="{9590F821-CA0F-440D-A072-A8D911151B16}"/>
              </a:ext>
            </a:extLst>
          </p:cNvPr>
          <p:cNvSpPr txBox="1">
            <a:spLocks/>
          </p:cNvSpPr>
          <p:nvPr/>
        </p:nvSpPr>
        <p:spPr>
          <a:xfrm rot="16200000">
            <a:off x="-3241163" y="3211344"/>
            <a:ext cx="6858002" cy="435308"/>
          </a:xfrm>
          <a:prstGeom prst="rect">
            <a:avLst/>
          </a:prstGeom>
          <a:solidFill>
            <a:schemeClr val="tx2">
              <a:lumMod val="75000"/>
              <a:lumOff val="25000"/>
            </a:schemeClr>
          </a:solidFill>
        </p:spPr>
        <p:txBody>
          <a:bodyPr vert="horz" lIns="91440" tIns="45720" rIns="91440" bIns="45720" rtlCol="0" anchor="ctr">
            <a:noAutofit/>
          </a:bodyPr>
          <a:lstStyle>
            <a:lvl1pPr algn="l" defTabSz="914400" rtl="0" eaLnBrk="1" latinLnBrk="0" hangingPunct="1">
              <a:lnSpc>
                <a:spcPct val="85000"/>
              </a:lnSpc>
              <a:spcBef>
                <a:spcPct val="0"/>
              </a:spcBef>
              <a:buNone/>
              <a:defRPr lang="fr-FR" sz="4400" b="1" kern="1200" spc="-120" baseline="0" dirty="0" smtClean="0">
                <a:solidFill>
                  <a:schemeClr val="tx2">
                    <a:lumMod val="75000"/>
                    <a:lumOff val="25000"/>
                  </a:schemeClr>
                </a:solidFill>
                <a:latin typeface="+mj-lt"/>
                <a:ea typeface="+mj-ea"/>
                <a:cs typeface="+mj-cs"/>
              </a:defRPr>
            </a:lvl1pPr>
          </a:lstStyle>
          <a:p>
            <a:r>
              <a:rPr lang="fr-FR" sz="2400" dirty="0">
                <a:solidFill>
                  <a:schemeClr val="bg1"/>
                </a:solidFill>
              </a:rPr>
              <a:t>Jointure attributaire en</a:t>
            </a:r>
          </a:p>
        </p:txBody>
      </p:sp>
      <p:pic>
        <p:nvPicPr>
          <p:cNvPr id="6" name="Image 5"/>
          <p:cNvPicPr>
            <a:picLocks noChangeAspect="1"/>
          </p:cNvPicPr>
          <p:nvPr/>
        </p:nvPicPr>
        <p:blipFill>
          <a:blip r:embed="rId2"/>
          <a:stretch>
            <a:fillRect/>
          </a:stretch>
        </p:blipFill>
        <p:spPr>
          <a:xfrm>
            <a:off x="7392481" y="1862390"/>
            <a:ext cx="3622122" cy="4937781"/>
          </a:xfrm>
          <a:prstGeom prst="rect">
            <a:avLst/>
          </a:prstGeom>
        </p:spPr>
      </p:pic>
      <p:sp>
        <p:nvSpPr>
          <p:cNvPr id="9" name="Rectangle à coins arrondis 8"/>
          <p:cNvSpPr/>
          <p:nvPr/>
        </p:nvSpPr>
        <p:spPr>
          <a:xfrm>
            <a:off x="7404847" y="4679576"/>
            <a:ext cx="645459" cy="68131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p:cNvCxnSpPr/>
          <p:nvPr/>
        </p:nvCxnSpPr>
        <p:spPr>
          <a:xfrm>
            <a:off x="6804212" y="3756212"/>
            <a:ext cx="588269" cy="9233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010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5DFEBF-5A05-4F21-87AF-2CDE1F01BCC6}"/>
              </a:ext>
            </a:extLst>
          </p:cNvPr>
          <p:cNvSpPr>
            <a:spLocks noGrp="1"/>
          </p:cNvSpPr>
          <p:nvPr>
            <p:ph type="title"/>
          </p:nvPr>
        </p:nvSpPr>
        <p:spPr>
          <a:xfrm>
            <a:off x="709612" y="202570"/>
            <a:ext cx="10772775" cy="1435730"/>
          </a:xfrm>
        </p:spPr>
        <p:txBody>
          <a:bodyPr>
            <a:normAutofit/>
          </a:bodyPr>
          <a:lstStyle/>
          <a:p>
            <a:r>
              <a:rPr lang="fr-FR" dirty="0" smtClean="0"/>
              <a:t>Plan</a:t>
            </a:r>
            <a:endParaRPr lang="fr-FR" dirty="0"/>
          </a:p>
        </p:txBody>
      </p:sp>
      <p:sp>
        <p:nvSpPr>
          <p:cNvPr id="3" name="Espace réservé du contenu 2">
            <a:extLst>
              <a:ext uri="{FF2B5EF4-FFF2-40B4-BE49-F238E27FC236}">
                <a16:creationId xmlns:a16="http://schemas.microsoft.com/office/drawing/2014/main" id="{F6D83213-40A4-41E9-B899-9B6AD4F58152}"/>
              </a:ext>
            </a:extLst>
          </p:cNvPr>
          <p:cNvSpPr>
            <a:spLocks noGrp="1"/>
          </p:cNvSpPr>
          <p:nvPr>
            <p:ph idx="1"/>
          </p:nvPr>
        </p:nvSpPr>
        <p:spPr>
          <a:xfrm>
            <a:off x="676656" y="1638300"/>
            <a:ext cx="10753725" cy="5090746"/>
          </a:xfrm>
        </p:spPr>
        <p:txBody>
          <a:bodyPr/>
          <a:lstStyle/>
          <a:p>
            <a:pPr lvl="1"/>
            <a:r>
              <a:rPr lang="fr-FR" sz="2800" dirty="0" smtClean="0"/>
              <a:t>Calcul de nouveaux champs (statistiques ou « géographiques/géométriques »)</a:t>
            </a:r>
          </a:p>
          <a:p>
            <a:pPr lvl="1"/>
            <a:r>
              <a:rPr lang="fr-FR" sz="2800" dirty="0" smtClean="0"/>
              <a:t>Les </a:t>
            </a:r>
            <a:r>
              <a:rPr lang="fr-FR" sz="2800" dirty="0"/>
              <a:t>jointures </a:t>
            </a:r>
            <a:r>
              <a:rPr lang="fr-FR" sz="2800" dirty="0" smtClean="0"/>
              <a:t>attributaires</a:t>
            </a:r>
            <a:endParaRPr lang="fr-FR" sz="2800" dirty="0"/>
          </a:p>
        </p:txBody>
      </p:sp>
      <p:sp>
        <p:nvSpPr>
          <p:cNvPr id="4" name="Espace réservé du numéro de diapositive 3">
            <a:extLst>
              <a:ext uri="{FF2B5EF4-FFF2-40B4-BE49-F238E27FC236}">
                <a16:creationId xmlns:a16="http://schemas.microsoft.com/office/drawing/2014/main" id="{C4534784-92F8-466C-98F9-C523EA8E18D5}"/>
              </a:ext>
            </a:extLst>
          </p:cNvPr>
          <p:cNvSpPr>
            <a:spLocks noGrp="1"/>
          </p:cNvSpPr>
          <p:nvPr>
            <p:ph type="sldNum" sz="quarter" idx="12"/>
          </p:nvPr>
        </p:nvSpPr>
        <p:spPr/>
        <p:txBody>
          <a:bodyPr/>
          <a:lstStyle/>
          <a:p>
            <a:fld id="{B5BA80E9-709C-4E6C-9EBE-5989DC4CFD58}" type="slidenum">
              <a:rPr lang="fr-FR" smtClean="0"/>
              <a:pPr/>
              <a:t>2</a:t>
            </a:fld>
            <a:endParaRPr lang="fr-FR" dirty="0"/>
          </a:p>
        </p:txBody>
      </p:sp>
      <p:sp>
        <p:nvSpPr>
          <p:cNvPr id="5" name="Titre 1">
            <a:extLst>
              <a:ext uri="{FF2B5EF4-FFF2-40B4-BE49-F238E27FC236}">
                <a16:creationId xmlns:a16="http://schemas.microsoft.com/office/drawing/2014/main" id="{B9741EEE-FDEE-4B38-82A1-EA104BCAA5F4}"/>
              </a:ext>
            </a:extLst>
          </p:cNvPr>
          <p:cNvSpPr txBox="1">
            <a:spLocks/>
          </p:cNvSpPr>
          <p:nvPr/>
        </p:nvSpPr>
        <p:spPr>
          <a:xfrm rot="16200000">
            <a:off x="-3211346" y="3211344"/>
            <a:ext cx="6858002" cy="435308"/>
          </a:xfrm>
          <a:prstGeom prst="rect">
            <a:avLst/>
          </a:prstGeom>
          <a:solidFill>
            <a:schemeClr val="tx2">
              <a:lumMod val="75000"/>
              <a:lumOff val="25000"/>
            </a:schemeClr>
          </a:solidFill>
        </p:spPr>
        <p:txBody>
          <a:bodyPr vert="horz" lIns="91440" tIns="45720" rIns="91440" bIns="45720" rtlCol="0" anchor="ctr">
            <a:noAutofit/>
          </a:bodyPr>
          <a:lstStyle>
            <a:lvl1pPr algn="l" defTabSz="914400" rtl="0" eaLnBrk="1" latinLnBrk="0" hangingPunct="1">
              <a:lnSpc>
                <a:spcPct val="85000"/>
              </a:lnSpc>
              <a:spcBef>
                <a:spcPct val="0"/>
              </a:spcBef>
              <a:buNone/>
              <a:defRPr lang="fr-FR" sz="4400" b="1" kern="1200" spc="-120" baseline="0" dirty="0" smtClean="0">
                <a:solidFill>
                  <a:schemeClr val="tx2">
                    <a:lumMod val="75000"/>
                    <a:lumOff val="25000"/>
                  </a:schemeClr>
                </a:solidFill>
                <a:latin typeface="+mj-lt"/>
                <a:ea typeface="+mj-ea"/>
                <a:cs typeface="+mj-cs"/>
              </a:defRPr>
            </a:lvl1pPr>
          </a:lstStyle>
          <a:p>
            <a:pPr algn="ctr"/>
            <a:r>
              <a:rPr lang="fr-FR" sz="2400" dirty="0">
                <a:solidFill>
                  <a:schemeClr val="bg1"/>
                </a:solidFill>
              </a:rPr>
              <a:t>Plan</a:t>
            </a:r>
          </a:p>
        </p:txBody>
      </p:sp>
    </p:spTree>
    <p:extLst>
      <p:ext uri="{BB962C8B-B14F-4D97-AF65-F5344CB8AC3E}">
        <p14:creationId xmlns:p14="http://schemas.microsoft.com/office/powerpoint/2010/main" val="993552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Préparation du fichier Excel</a:t>
            </a:r>
            <a:endParaRPr lang="fr-FR" dirty="0"/>
          </a:p>
        </p:txBody>
      </p:sp>
      <p:sp>
        <p:nvSpPr>
          <p:cNvPr id="3" name="Espace réservé du contenu 2"/>
          <p:cNvSpPr>
            <a:spLocks noGrp="1"/>
          </p:cNvSpPr>
          <p:nvPr>
            <p:ph idx="1"/>
          </p:nvPr>
        </p:nvSpPr>
        <p:spPr/>
        <p:txBody>
          <a:bodyPr/>
          <a:lstStyle/>
          <a:p>
            <a:r>
              <a:rPr lang="fr-FR" sz="2000" dirty="0" smtClean="0"/>
              <a:t>4. La </a:t>
            </a:r>
            <a:r>
              <a:rPr lang="fr-FR" sz="2000" dirty="0"/>
              <a:t>feuille doit contenir uniquement le tableau de données, à l’exclusion de tout calcul (ex. une somme en colonne) ou de notes dans les cellules périphériques aux données. Si nécessaire, supprimer les contenus des cellules extérieures au tableau avant la jointure. =&gt; Attention à ce que les colonnes et les lignes suivant les derniers enregistrements soient bien vides</a:t>
            </a:r>
            <a:r>
              <a:rPr lang="fr-FR" sz="2000" dirty="0" smtClean="0"/>
              <a:t>.</a:t>
            </a:r>
            <a:endParaRPr lang="fr-FR" i="1" dirty="0" smtClean="0">
              <a:latin typeface="Calibri" panose="020F0502020204030204" pitchFamily="34" charset="0"/>
              <a:cs typeface="Calibri" panose="020F0502020204030204" pitchFamily="34" charset="0"/>
            </a:endParaRPr>
          </a:p>
          <a:p>
            <a:endParaRPr lang="fr-FR" sz="2000" i="1"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B5BA80E9-709C-4E6C-9EBE-5989DC4CFD58}" type="slidenum">
              <a:rPr lang="fr-FR" smtClean="0"/>
              <a:pPr/>
              <a:t>20</a:t>
            </a:fld>
            <a:endParaRPr lang="fr-FR" dirty="0"/>
          </a:p>
        </p:txBody>
      </p:sp>
      <p:sp>
        <p:nvSpPr>
          <p:cNvPr id="5" name="Titre 1">
            <a:extLst>
              <a:ext uri="{FF2B5EF4-FFF2-40B4-BE49-F238E27FC236}">
                <a16:creationId xmlns:a16="http://schemas.microsoft.com/office/drawing/2014/main" id="{9590F821-CA0F-440D-A072-A8D911151B16}"/>
              </a:ext>
            </a:extLst>
          </p:cNvPr>
          <p:cNvSpPr txBox="1">
            <a:spLocks/>
          </p:cNvSpPr>
          <p:nvPr/>
        </p:nvSpPr>
        <p:spPr>
          <a:xfrm rot="16200000">
            <a:off x="-3244898" y="3224642"/>
            <a:ext cx="6858002" cy="435308"/>
          </a:xfrm>
          <a:prstGeom prst="rect">
            <a:avLst/>
          </a:prstGeom>
          <a:solidFill>
            <a:schemeClr val="tx2">
              <a:lumMod val="75000"/>
              <a:lumOff val="25000"/>
            </a:schemeClr>
          </a:solidFill>
        </p:spPr>
        <p:txBody>
          <a:bodyPr vert="horz" lIns="91440" tIns="45720" rIns="91440" bIns="45720" rtlCol="0" anchor="ctr">
            <a:noAutofit/>
          </a:bodyPr>
          <a:lstStyle>
            <a:lvl1pPr algn="l" defTabSz="914400" rtl="0" eaLnBrk="1" latinLnBrk="0" hangingPunct="1">
              <a:lnSpc>
                <a:spcPct val="85000"/>
              </a:lnSpc>
              <a:spcBef>
                <a:spcPct val="0"/>
              </a:spcBef>
              <a:buNone/>
              <a:defRPr lang="fr-FR" sz="4400" b="1" kern="1200" spc="-120" baseline="0" dirty="0" smtClean="0">
                <a:solidFill>
                  <a:schemeClr val="tx2">
                    <a:lumMod val="75000"/>
                    <a:lumOff val="25000"/>
                  </a:schemeClr>
                </a:solidFill>
                <a:latin typeface="+mj-lt"/>
                <a:ea typeface="+mj-ea"/>
                <a:cs typeface="+mj-cs"/>
              </a:defRPr>
            </a:lvl1pPr>
          </a:lstStyle>
          <a:p>
            <a:r>
              <a:rPr lang="fr-FR" sz="2400" dirty="0">
                <a:solidFill>
                  <a:schemeClr val="bg1"/>
                </a:solidFill>
              </a:rPr>
              <a:t>Jointure attributaire en</a:t>
            </a:r>
          </a:p>
        </p:txBody>
      </p:sp>
      <p:pic>
        <p:nvPicPr>
          <p:cNvPr id="7" name="Image 6"/>
          <p:cNvPicPr>
            <a:picLocks noChangeAspect="1"/>
          </p:cNvPicPr>
          <p:nvPr/>
        </p:nvPicPr>
        <p:blipFill>
          <a:blip r:embed="rId2"/>
          <a:stretch>
            <a:fillRect/>
          </a:stretch>
        </p:blipFill>
        <p:spPr>
          <a:xfrm>
            <a:off x="405493" y="3727029"/>
            <a:ext cx="7081157" cy="3002017"/>
          </a:xfrm>
          <a:prstGeom prst="rect">
            <a:avLst/>
          </a:prstGeom>
        </p:spPr>
      </p:pic>
      <p:pic>
        <p:nvPicPr>
          <p:cNvPr id="8" name="Image 7"/>
          <p:cNvPicPr>
            <a:picLocks noChangeAspect="1"/>
          </p:cNvPicPr>
          <p:nvPr/>
        </p:nvPicPr>
        <p:blipFill>
          <a:blip r:embed="rId3"/>
          <a:stretch>
            <a:fillRect/>
          </a:stretch>
        </p:blipFill>
        <p:spPr>
          <a:xfrm>
            <a:off x="3510753" y="2090852"/>
            <a:ext cx="7976097" cy="3272353"/>
          </a:xfrm>
          <a:prstGeom prst="rect">
            <a:avLst/>
          </a:prstGeom>
        </p:spPr>
      </p:pic>
      <p:sp>
        <p:nvSpPr>
          <p:cNvPr id="10" name="Rectangle à coins arrondis 9"/>
          <p:cNvSpPr/>
          <p:nvPr/>
        </p:nvSpPr>
        <p:spPr>
          <a:xfrm>
            <a:off x="10753725" y="2090852"/>
            <a:ext cx="1266825" cy="38735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rot="16200000">
            <a:off x="3613767" y="2849625"/>
            <a:ext cx="708170" cy="712471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0934128" y="3735245"/>
            <a:ext cx="906017" cy="584775"/>
          </a:xfrm>
          <a:prstGeom prst="rect">
            <a:avLst/>
          </a:prstGeom>
          <a:noFill/>
        </p:spPr>
        <p:txBody>
          <a:bodyPr wrap="none" rtlCol="0">
            <a:spAutoFit/>
          </a:bodyPr>
          <a:lstStyle/>
          <a:p>
            <a:r>
              <a:rPr lang="fr-FR" sz="3200" b="1" dirty="0" smtClean="0">
                <a:solidFill>
                  <a:srgbClr val="FF0000"/>
                </a:solidFill>
              </a:rPr>
              <a:t>Vide</a:t>
            </a:r>
            <a:endParaRPr lang="fr-FR" sz="3200" b="1" dirty="0">
              <a:solidFill>
                <a:srgbClr val="FF0000"/>
              </a:solidFill>
            </a:endParaRPr>
          </a:p>
        </p:txBody>
      </p:sp>
      <p:sp>
        <p:nvSpPr>
          <p:cNvPr id="14" name="ZoneTexte 13"/>
          <p:cNvSpPr txBox="1"/>
          <p:nvPr/>
        </p:nvSpPr>
        <p:spPr>
          <a:xfrm>
            <a:off x="3171253" y="6125095"/>
            <a:ext cx="906017" cy="584775"/>
          </a:xfrm>
          <a:prstGeom prst="rect">
            <a:avLst/>
          </a:prstGeom>
          <a:noFill/>
        </p:spPr>
        <p:txBody>
          <a:bodyPr wrap="none" rtlCol="0">
            <a:spAutoFit/>
          </a:bodyPr>
          <a:lstStyle/>
          <a:p>
            <a:r>
              <a:rPr lang="fr-FR" sz="3200" b="1" dirty="0" smtClean="0">
                <a:solidFill>
                  <a:srgbClr val="FF0000"/>
                </a:solidFill>
              </a:rPr>
              <a:t>Vide</a:t>
            </a:r>
            <a:endParaRPr lang="fr-FR" sz="3200" b="1" dirty="0">
              <a:solidFill>
                <a:srgbClr val="FF0000"/>
              </a:solidFill>
            </a:endParaRPr>
          </a:p>
        </p:txBody>
      </p:sp>
    </p:spTree>
    <p:extLst>
      <p:ext uri="{BB962C8B-B14F-4D97-AF65-F5344CB8AC3E}">
        <p14:creationId xmlns:p14="http://schemas.microsoft.com/office/powerpoint/2010/main" val="1055097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Préparation du fichier Excel</a:t>
            </a:r>
            <a:endParaRPr lang="fr-FR" dirty="0"/>
          </a:p>
        </p:txBody>
      </p:sp>
      <p:sp>
        <p:nvSpPr>
          <p:cNvPr id="3" name="Espace réservé du contenu 2"/>
          <p:cNvSpPr>
            <a:spLocks noGrp="1"/>
          </p:cNvSpPr>
          <p:nvPr>
            <p:ph idx="1"/>
          </p:nvPr>
        </p:nvSpPr>
        <p:spPr/>
        <p:txBody>
          <a:bodyPr/>
          <a:lstStyle/>
          <a:p>
            <a:r>
              <a:rPr lang="fr-FR" sz="2000" dirty="0" smtClean="0"/>
              <a:t>5. Le </a:t>
            </a:r>
            <a:r>
              <a:rPr lang="fr-FR" sz="2000" dirty="0"/>
              <a:t>tableau de données à joindre doit avoir une colonne qui contient des valeurs permettant d’identifier de manière unique les enregistrements. Cette colonne doit correspondre à un champ qui existe également dans la table attributaire cible (le plus souvent, c’est un code géographique qui identifie les individus).</a:t>
            </a:r>
            <a:endParaRPr lang="fr-FR" sz="2000" i="1"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B5BA80E9-709C-4E6C-9EBE-5989DC4CFD58}" type="slidenum">
              <a:rPr lang="fr-FR" smtClean="0"/>
              <a:pPr/>
              <a:t>21</a:t>
            </a:fld>
            <a:endParaRPr lang="fr-FR" dirty="0"/>
          </a:p>
        </p:txBody>
      </p:sp>
      <p:sp>
        <p:nvSpPr>
          <p:cNvPr id="5" name="Titre 1">
            <a:extLst>
              <a:ext uri="{FF2B5EF4-FFF2-40B4-BE49-F238E27FC236}">
                <a16:creationId xmlns:a16="http://schemas.microsoft.com/office/drawing/2014/main" id="{9590F821-CA0F-440D-A072-A8D911151B16}"/>
              </a:ext>
            </a:extLst>
          </p:cNvPr>
          <p:cNvSpPr txBox="1">
            <a:spLocks/>
          </p:cNvSpPr>
          <p:nvPr/>
        </p:nvSpPr>
        <p:spPr>
          <a:xfrm rot="16200000">
            <a:off x="-3241163" y="3211344"/>
            <a:ext cx="6858002" cy="435308"/>
          </a:xfrm>
          <a:prstGeom prst="rect">
            <a:avLst/>
          </a:prstGeom>
          <a:solidFill>
            <a:schemeClr val="tx2">
              <a:lumMod val="75000"/>
              <a:lumOff val="25000"/>
            </a:schemeClr>
          </a:solidFill>
        </p:spPr>
        <p:txBody>
          <a:bodyPr vert="horz" lIns="91440" tIns="45720" rIns="91440" bIns="45720" rtlCol="0" anchor="ctr">
            <a:noAutofit/>
          </a:bodyPr>
          <a:lstStyle>
            <a:lvl1pPr algn="l" defTabSz="914400" rtl="0" eaLnBrk="1" latinLnBrk="0" hangingPunct="1">
              <a:lnSpc>
                <a:spcPct val="85000"/>
              </a:lnSpc>
              <a:spcBef>
                <a:spcPct val="0"/>
              </a:spcBef>
              <a:buNone/>
              <a:defRPr lang="fr-FR" sz="4400" b="1" kern="1200" spc="-120" baseline="0" dirty="0" smtClean="0">
                <a:solidFill>
                  <a:schemeClr val="tx2">
                    <a:lumMod val="75000"/>
                    <a:lumOff val="25000"/>
                  </a:schemeClr>
                </a:solidFill>
                <a:latin typeface="+mj-lt"/>
                <a:ea typeface="+mj-ea"/>
                <a:cs typeface="+mj-cs"/>
              </a:defRPr>
            </a:lvl1pPr>
          </a:lstStyle>
          <a:p>
            <a:r>
              <a:rPr lang="fr-FR" sz="2400" dirty="0">
                <a:solidFill>
                  <a:schemeClr val="bg1"/>
                </a:solidFill>
              </a:rPr>
              <a:t>Jointure attributaire en</a:t>
            </a:r>
          </a:p>
        </p:txBody>
      </p:sp>
      <p:pic>
        <p:nvPicPr>
          <p:cNvPr id="11" name="Image 10"/>
          <p:cNvPicPr>
            <a:picLocks noChangeAspect="1"/>
          </p:cNvPicPr>
          <p:nvPr/>
        </p:nvPicPr>
        <p:blipFill>
          <a:blip r:embed="rId2"/>
          <a:stretch>
            <a:fillRect/>
          </a:stretch>
        </p:blipFill>
        <p:spPr>
          <a:xfrm>
            <a:off x="405492" y="2090057"/>
            <a:ext cx="11724129" cy="3464546"/>
          </a:xfrm>
          <a:prstGeom prst="rect">
            <a:avLst/>
          </a:prstGeom>
        </p:spPr>
      </p:pic>
      <p:pic>
        <p:nvPicPr>
          <p:cNvPr id="15" name="Image 14"/>
          <p:cNvPicPr>
            <a:picLocks noChangeAspect="1"/>
          </p:cNvPicPr>
          <p:nvPr/>
        </p:nvPicPr>
        <p:blipFill>
          <a:blip r:embed="rId3"/>
          <a:stretch>
            <a:fillRect/>
          </a:stretch>
        </p:blipFill>
        <p:spPr>
          <a:xfrm>
            <a:off x="4879759" y="4813823"/>
            <a:ext cx="7736185" cy="3208061"/>
          </a:xfrm>
          <a:prstGeom prst="rect">
            <a:avLst/>
          </a:prstGeom>
        </p:spPr>
      </p:pic>
    </p:spTree>
    <p:extLst>
      <p:ext uri="{BB962C8B-B14F-4D97-AF65-F5344CB8AC3E}">
        <p14:creationId xmlns:p14="http://schemas.microsoft.com/office/powerpoint/2010/main" val="3184797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Pourquoi les toponymes (ici NOM_IRIS) ne doivent pas être choisis comme identifiants</a:t>
            </a:r>
            <a:endParaRPr lang="fr-FR" dirty="0"/>
          </a:p>
        </p:txBody>
      </p:sp>
      <p:pic>
        <p:nvPicPr>
          <p:cNvPr id="5" name="Espace réservé du contenu 4"/>
          <p:cNvPicPr>
            <a:picLocks noGrp="1" noChangeAspect="1"/>
          </p:cNvPicPr>
          <p:nvPr>
            <p:ph idx="1"/>
          </p:nvPr>
        </p:nvPicPr>
        <p:blipFill>
          <a:blip r:embed="rId2"/>
          <a:stretch>
            <a:fillRect/>
          </a:stretch>
        </p:blipFill>
        <p:spPr>
          <a:xfrm>
            <a:off x="834775" y="1080135"/>
            <a:ext cx="10088383" cy="3505689"/>
          </a:xfrm>
          <a:prstGeom prst="rect">
            <a:avLst/>
          </a:prstGeom>
        </p:spPr>
      </p:pic>
      <p:sp>
        <p:nvSpPr>
          <p:cNvPr id="4" name="Espace réservé du numéro de diapositive 3"/>
          <p:cNvSpPr>
            <a:spLocks noGrp="1"/>
          </p:cNvSpPr>
          <p:nvPr>
            <p:ph type="sldNum" sz="quarter" idx="12"/>
          </p:nvPr>
        </p:nvSpPr>
        <p:spPr/>
        <p:txBody>
          <a:bodyPr/>
          <a:lstStyle/>
          <a:p>
            <a:fld id="{B5BA80E9-709C-4E6C-9EBE-5989DC4CFD58}" type="slidenum">
              <a:rPr lang="fr-FR" smtClean="0"/>
              <a:pPr/>
              <a:t>22</a:t>
            </a:fld>
            <a:endParaRPr lang="fr-FR" dirty="0"/>
          </a:p>
        </p:txBody>
      </p:sp>
      <p:sp>
        <p:nvSpPr>
          <p:cNvPr id="6" name="ZoneTexte 5"/>
          <p:cNvSpPr txBox="1"/>
          <p:nvPr/>
        </p:nvSpPr>
        <p:spPr>
          <a:xfrm>
            <a:off x="834774" y="4848194"/>
            <a:ext cx="10088383" cy="1569660"/>
          </a:xfrm>
          <a:prstGeom prst="rect">
            <a:avLst/>
          </a:prstGeom>
          <a:noFill/>
        </p:spPr>
        <p:txBody>
          <a:bodyPr wrap="square" rtlCol="0">
            <a:spAutoFit/>
          </a:bodyPr>
          <a:lstStyle/>
          <a:p>
            <a:r>
              <a:rPr lang="fr-FR" sz="2400" dirty="0" smtClean="0"/>
              <a:t>Plusieurs noms identiques possibles </a:t>
            </a:r>
          </a:p>
          <a:p>
            <a:r>
              <a:rPr lang="fr-FR" sz="2400" dirty="0" smtClean="0"/>
              <a:t>Plusieurs orthographes possibles (Saint-Jean, Saint Jean, St-Jean…)</a:t>
            </a:r>
          </a:p>
          <a:p>
            <a:r>
              <a:rPr lang="fr-FR" sz="2400" dirty="0" smtClean="0"/>
              <a:t>Problèmes avec les caractères spéciaux (accents, etc.) qui peuvent être mal interprétés informatiquement selon les formats.</a:t>
            </a:r>
            <a:endParaRPr lang="fr-FR" sz="2400" dirty="0"/>
          </a:p>
        </p:txBody>
      </p:sp>
      <p:sp>
        <p:nvSpPr>
          <p:cNvPr id="7" name="Titre 1">
            <a:extLst>
              <a:ext uri="{FF2B5EF4-FFF2-40B4-BE49-F238E27FC236}">
                <a16:creationId xmlns:a16="http://schemas.microsoft.com/office/drawing/2014/main" id="{9590F821-CA0F-440D-A072-A8D911151B16}"/>
              </a:ext>
            </a:extLst>
          </p:cNvPr>
          <p:cNvSpPr txBox="1">
            <a:spLocks/>
          </p:cNvSpPr>
          <p:nvPr/>
        </p:nvSpPr>
        <p:spPr>
          <a:xfrm rot="16200000">
            <a:off x="-3241163" y="3211344"/>
            <a:ext cx="6858002" cy="435308"/>
          </a:xfrm>
          <a:prstGeom prst="rect">
            <a:avLst/>
          </a:prstGeom>
          <a:solidFill>
            <a:schemeClr val="tx2">
              <a:lumMod val="75000"/>
              <a:lumOff val="25000"/>
            </a:schemeClr>
          </a:solidFill>
        </p:spPr>
        <p:txBody>
          <a:bodyPr vert="horz" lIns="91440" tIns="45720" rIns="91440" bIns="45720" rtlCol="0" anchor="ctr">
            <a:noAutofit/>
          </a:bodyPr>
          <a:lstStyle>
            <a:lvl1pPr algn="l" defTabSz="914400" rtl="0" eaLnBrk="1" latinLnBrk="0" hangingPunct="1">
              <a:lnSpc>
                <a:spcPct val="85000"/>
              </a:lnSpc>
              <a:spcBef>
                <a:spcPct val="0"/>
              </a:spcBef>
              <a:buNone/>
              <a:defRPr lang="fr-FR" sz="4400" b="1" kern="1200" spc="-120" baseline="0" dirty="0" smtClean="0">
                <a:solidFill>
                  <a:schemeClr val="tx2">
                    <a:lumMod val="75000"/>
                    <a:lumOff val="25000"/>
                  </a:schemeClr>
                </a:solidFill>
                <a:latin typeface="+mj-lt"/>
                <a:ea typeface="+mj-ea"/>
                <a:cs typeface="+mj-cs"/>
              </a:defRPr>
            </a:lvl1pPr>
          </a:lstStyle>
          <a:p>
            <a:r>
              <a:rPr lang="fr-FR" sz="2400" dirty="0">
                <a:solidFill>
                  <a:schemeClr val="bg1"/>
                </a:solidFill>
              </a:rPr>
              <a:t>Jointure attributaire en</a:t>
            </a:r>
          </a:p>
        </p:txBody>
      </p:sp>
    </p:spTree>
    <p:extLst>
      <p:ext uri="{BB962C8B-B14F-4D97-AF65-F5344CB8AC3E}">
        <p14:creationId xmlns:p14="http://schemas.microsoft.com/office/powerpoint/2010/main" val="617538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28A015-EDB6-4508-B829-6158230867CB}"/>
              </a:ext>
            </a:extLst>
          </p:cNvPr>
          <p:cNvSpPr>
            <a:spLocks noGrp="1"/>
          </p:cNvSpPr>
          <p:nvPr>
            <p:ph type="title"/>
          </p:nvPr>
        </p:nvSpPr>
        <p:spPr/>
        <p:txBody>
          <a:bodyPr/>
          <a:lstStyle/>
          <a:p>
            <a:r>
              <a:rPr lang="fr-FR" dirty="0" smtClean="0"/>
              <a:t>Une fois la jointure réalisée</a:t>
            </a:r>
            <a:endParaRPr lang="fr-FR" dirty="0"/>
          </a:p>
        </p:txBody>
      </p:sp>
      <p:sp>
        <p:nvSpPr>
          <p:cNvPr id="3" name="Espace réservé du contenu 2">
            <a:extLst>
              <a:ext uri="{FF2B5EF4-FFF2-40B4-BE49-F238E27FC236}">
                <a16:creationId xmlns:a16="http://schemas.microsoft.com/office/drawing/2014/main" id="{847097D5-DA7E-49D2-ABC5-D0D886439C02}"/>
              </a:ext>
            </a:extLst>
          </p:cNvPr>
          <p:cNvSpPr>
            <a:spLocks noGrp="1"/>
          </p:cNvSpPr>
          <p:nvPr>
            <p:ph idx="1"/>
          </p:nvPr>
        </p:nvSpPr>
        <p:spPr>
          <a:xfrm>
            <a:off x="676656" y="1080135"/>
            <a:ext cx="10753725" cy="5648911"/>
          </a:xfrm>
        </p:spPr>
        <p:txBody>
          <a:bodyPr/>
          <a:lstStyle/>
          <a:p>
            <a:pPr lvl="1">
              <a:buFont typeface="Wingdings" panose="05000000000000000000" pitchFamily="2" charset="2"/>
              <a:buChar char="Ø"/>
            </a:pPr>
            <a:r>
              <a:rPr lang="fr-FR" sz="2800" dirty="0" smtClean="0"/>
              <a:t>Où </a:t>
            </a:r>
            <a:r>
              <a:rPr lang="fr-FR" sz="2800" dirty="0"/>
              <a:t>voit-on le résultat?</a:t>
            </a:r>
          </a:p>
          <a:p>
            <a:pPr marL="480060" lvl="3" indent="0">
              <a:buNone/>
            </a:pPr>
            <a:r>
              <a:rPr lang="fr-FR" sz="2800" dirty="0" smtClean="0"/>
              <a:t>Dans la table attributaire</a:t>
            </a:r>
          </a:p>
          <a:p>
            <a:pPr marL="4572" lvl="1" indent="0">
              <a:buNone/>
            </a:pPr>
            <a:endParaRPr lang="fr-FR" dirty="0"/>
          </a:p>
          <a:p>
            <a:pPr lvl="1">
              <a:buFont typeface="Wingdings" panose="05000000000000000000" pitchFamily="2" charset="2"/>
              <a:buChar char="Ø"/>
            </a:pPr>
            <a:r>
              <a:rPr lang="fr-FR" sz="2800" dirty="0" smtClean="0"/>
              <a:t>Attention la jointure n’ajoute les champs et attributs que de manière temporaire</a:t>
            </a:r>
          </a:p>
          <a:p>
            <a:pPr marL="480060" lvl="3" indent="0">
              <a:buNone/>
            </a:pPr>
            <a:r>
              <a:rPr lang="fr-FR" sz="2800" dirty="0" smtClean="0"/>
              <a:t>La jointure est associée au projet QGIS (.</a:t>
            </a:r>
            <a:r>
              <a:rPr lang="fr-FR" sz="2800" dirty="0" err="1" smtClean="0"/>
              <a:t>qgz</a:t>
            </a:r>
            <a:r>
              <a:rPr lang="fr-FR" sz="2800" dirty="0" smtClean="0"/>
              <a:t>)</a:t>
            </a:r>
          </a:p>
          <a:p>
            <a:pPr marL="480060" lvl="3" indent="0">
              <a:buNone/>
            </a:pPr>
            <a:r>
              <a:rPr lang="fr-FR" sz="2800" dirty="0" smtClean="0"/>
              <a:t>Si on veut associer les champs joints de manière définitive au jeu de données, il faut </a:t>
            </a:r>
            <a:r>
              <a:rPr lang="fr-FR" sz="2800" b="1" dirty="0"/>
              <a:t>E</a:t>
            </a:r>
            <a:r>
              <a:rPr lang="fr-FR" sz="2800" b="1" dirty="0" smtClean="0"/>
              <a:t>xporter</a:t>
            </a:r>
            <a:r>
              <a:rPr lang="fr-FR" sz="2800" dirty="0" smtClean="0"/>
              <a:t> la couche et l’enregistrer avec un nouveau nom </a:t>
            </a:r>
            <a:endParaRPr lang="fr-FR" sz="2800" dirty="0"/>
          </a:p>
          <a:p>
            <a:pPr marL="0" lvl="2" indent="0">
              <a:buNone/>
            </a:pPr>
            <a:endParaRPr lang="fr-FR" sz="2400" dirty="0" smtClean="0"/>
          </a:p>
          <a:p>
            <a:pPr lvl="1">
              <a:buFont typeface="Wingdings" panose="05000000000000000000" pitchFamily="2" charset="2"/>
              <a:buChar char="Ø"/>
            </a:pPr>
            <a:endParaRPr lang="fr-FR" sz="2400" dirty="0"/>
          </a:p>
          <a:p>
            <a:pPr marL="4572" lvl="1" indent="0">
              <a:buNone/>
            </a:pPr>
            <a:endParaRPr lang="fr-FR" dirty="0" smtClean="0"/>
          </a:p>
          <a:p>
            <a:pPr marL="4572" lvl="1" indent="0">
              <a:buNone/>
            </a:pPr>
            <a:endParaRPr lang="fr-FR" dirty="0"/>
          </a:p>
          <a:p>
            <a:endParaRPr lang="fr-FR" dirty="0"/>
          </a:p>
          <a:p>
            <a:pPr marL="0" indent="0">
              <a:buNone/>
            </a:pPr>
            <a:endParaRPr lang="fr-FR" dirty="0"/>
          </a:p>
        </p:txBody>
      </p:sp>
      <p:sp>
        <p:nvSpPr>
          <p:cNvPr id="4" name="Espace réservé du numéro de diapositive 3">
            <a:extLst>
              <a:ext uri="{FF2B5EF4-FFF2-40B4-BE49-F238E27FC236}">
                <a16:creationId xmlns:a16="http://schemas.microsoft.com/office/drawing/2014/main" id="{D1969C90-209B-4843-BBDB-DAE8C78AB1A3}"/>
              </a:ext>
            </a:extLst>
          </p:cNvPr>
          <p:cNvSpPr>
            <a:spLocks noGrp="1"/>
          </p:cNvSpPr>
          <p:nvPr>
            <p:ph type="sldNum" sz="quarter" idx="12"/>
          </p:nvPr>
        </p:nvSpPr>
        <p:spPr/>
        <p:txBody>
          <a:bodyPr/>
          <a:lstStyle/>
          <a:p>
            <a:fld id="{B5BA80E9-709C-4E6C-9EBE-5989DC4CFD58}" type="slidenum">
              <a:rPr lang="fr-FR" smtClean="0"/>
              <a:pPr/>
              <a:t>23</a:t>
            </a:fld>
            <a:endParaRPr lang="fr-FR" dirty="0"/>
          </a:p>
        </p:txBody>
      </p:sp>
      <p:sp>
        <p:nvSpPr>
          <p:cNvPr id="6" name="Titre 1">
            <a:extLst>
              <a:ext uri="{FF2B5EF4-FFF2-40B4-BE49-F238E27FC236}">
                <a16:creationId xmlns:a16="http://schemas.microsoft.com/office/drawing/2014/main" id="{E2A9D2F8-3217-415E-8FCF-C38D404D7935}"/>
              </a:ext>
            </a:extLst>
          </p:cNvPr>
          <p:cNvSpPr txBox="1">
            <a:spLocks/>
          </p:cNvSpPr>
          <p:nvPr/>
        </p:nvSpPr>
        <p:spPr>
          <a:xfrm rot="16200000">
            <a:off x="-3211346" y="3211344"/>
            <a:ext cx="6858002" cy="435308"/>
          </a:xfrm>
          <a:prstGeom prst="rect">
            <a:avLst/>
          </a:prstGeom>
          <a:solidFill>
            <a:schemeClr val="tx2">
              <a:lumMod val="75000"/>
              <a:lumOff val="25000"/>
            </a:schemeClr>
          </a:solidFill>
        </p:spPr>
        <p:txBody>
          <a:bodyPr vert="horz" lIns="91440" tIns="45720" rIns="91440" bIns="45720" rtlCol="0" anchor="ctr">
            <a:noAutofit/>
          </a:bodyPr>
          <a:lstStyle>
            <a:lvl1pPr algn="l" defTabSz="914400" rtl="0" eaLnBrk="1" latinLnBrk="0" hangingPunct="1">
              <a:lnSpc>
                <a:spcPct val="85000"/>
              </a:lnSpc>
              <a:spcBef>
                <a:spcPct val="0"/>
              </a:spcBef>
              <a:buNone/>
              <a:defRPr lang="fr-FR" sz="4400" b="1" kern="1200" spc="-120" baseline="0" dirty="0" smtClean="0">
                <a:solidFill>
                  <a:schemeClr val="tx2">
                    <a:lumMod val="75000"/>
                    <a:lumOff val="25000"/>
                  </a:schemeClr>
                </a:solidFill>
                <a:latin typeface="+mj-lt"/>
                <a:ea typeface="+mj-ea"/>
                <a:cs typeface="+mj-cs"/>
              </a:defRPr>
            </a:lvl1pPr>
          </a:lstStyle>
          <a:p>
            <a:r>
              <a:rPr lang="fr-FR" sz="2400" dirty="0">
                <a:solidFill>
                  <a:schemeClr val="bg1"/>
                </a:solidFill>
              </a:rPr>
              <a:t> Jointure attributaire en</a:t>
            </a:r>
          </a:p>
        </p:txBody>
      </p:sp>
    </p:spTree>
    <p:extLst>
      <p:ext uri="{BB962C8B-B14F-4D97-AF65-F5344CB8AC3E}">
        <p14:creationId xmlns:p14="http://schemas.microsoft.com/office/powerpoint/2010/main" val="3189724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Pour compléter le TD03 et </a:t>
            </a:r>
            <a:r>
              <a:rPr lang="fr-FR" dirty="0" smtClean="0"/>
              <a:t>réviser</a:t>
            </a:r>
            <a:endParaRPr lang="fr-FR" dirty="0"/>
          </a:p>
        </p:txBody>
      </p:sp>
      <p:sp>
        <p:nvSpPr>
          <p:cNvPr id="3" name="Espace réservé du contenu 2"/>
          <p:cNvSpPr>
            <a:spLocks noGrp="1"/>
          </p:cNvSpPr>
          <p:nvPr>
            <p:ph idx="1"/>
          </p:nvPr>
        </p:nvSpPr>
        <p:spPr/>
        <p:txBody>
          <a:bodyPr/>
          <a:lstStyle/>
          <a:p>
            <a:pPr marL="0" indent="0">
              <a:lnSpc>
                <a:spcPct val="100000"/>
              </a:lnSpc>
              <a:buNone/>
            </a:pPr>
            <a:r>
              <a:rPr lang="fr-FR" dirty="0" smtClean="0">
                <a:latin typeface="+mn-lt"/>
              </a:rPr>
              <a:t>Regardez </a:t>
            </a:r>
            <a:r>
              <a:rPr lang="fr-FR" dirty="0">
                <a:latin typeface="+mn-lt"/>
              </a:rPr>
              <a:t>les vidéos et faites les exercices suivantes proposées sur la chaîne YouTube « Carte en main » : </a:t>
            </a:r>
            <a:r>
              <a:rPr lang="fr-FR" u="sng" dirty="0">
                <a:latin typeface="+mn-lt"/>
                <a:hlinkClick r:id="rId2"/>
              </a:rPr>
              <a:t>https://www.youtube.com/@Carteenmain/videos</a:t>
            </a:r>
            <a:r>
              <a:rPr lang="fr-FR" dirty="0">
                <a:latin typeface="+mn-lt"/>
              </a:rPr>
              <a:t> : </a:t>
            </a:r>
          </a:p>
          <a:p>
            <a:pPr lvl="0" fontAlgn="base">
              <a:buFont typeface="Wingdings" panose="05000000000000000000" pitchFamily="2" charset="2"/>
              <a:buChar char="ü"/>
            </a:pPr>
            <a:r>
              <a:rPr lang="fr-FR" dirty="0">
                <a:latin typeface="+mn-lt"/>
              </a:rPr>
              <a:t>Episode 14 : QGIS : jointures, champs, préfixes – tout comprendre</a:t>
            </a:r>
          </a:p>
          <a:p>
            <a:pPr lvl="0" fontAlgn="base">
              <a:buFont typeface="Wingdings" panose="05000000000000000000" pitchFamily="2" charset="2"/>
              <a:buChar char="ü"/>
            </a:pPr>
            <a:r>
              <a:rPr lang="fr-FR" dirty="0">
                <a:latin typeface="+mn-lt"/>
              </a:rPr>
              <a:t>Episode 15 : Analyse rapide de données avec l’outil Statistique de QGIS</a:t>
            </a:r>
          </a:p>
        </p:txBody>
      </p:sp>
      <p:sp>
        <p:nvSpPr>
          <p:cNvPr id="4" name="Espace réservé du numéro de diapositive 3"/>
          <p:cNvSpPr>
            <a:spLocks noGrp="1"/>
          </p:cNvSpPr>
          <p:nvPr>
            <p:ph type="sldNum" sz="quarter" idx="12"/>
          </p:nvPr>
        </p:nvSpPr>
        <p:spPr/>
        <p:txBody>
          <a:bodyPr/>
          <a:lstStyle/>
          <a:p>
            <a:fld id="{B5BA80E9-709C-4E6C-9EBE-5989DC4CFD58}" type="slidenum">
              <a:rPr lang="fr-FR" smtClean="0"/>
              <a:pPr/>
              <a:t>24</a:t>
            </a:fld>
            <a:endParaRPr lang="fr-FR" dirty="0"/>
          </a:p>
        </p:txBody>
      </p:sp>
    </p:spTree>
    <p:extLst>
      <p:ext uri="{BB962C8B-B14F-4D97-AF65-F5344CB8AC3E}">
        <p14:creationId xmlns:p14="http://schemas.microsoft.com/office/powerpoint/2010/main" val="4176502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28A015-EDB6-4508-B829-6158230867CB}"/>
              </a:ext>
            </a:extLst>
          </p:cNvPr>
          <p:cNvSpPr>
            <a:spLocks noGrp="1"/>
          </p:cNvSpPr>
          <p:nvPr>
            <p:ph type="title"/>
          </p:nvPr>
        </p:nvSpPr>
        <p:spPr/>
        <p:txBody>
          <a:bodyPr/>
          <a:lstStyle/>
          <a:p>
            <a:r>
              <a:rPr lang="fr-FR" dirty="0" smtClean="0"/>
              <a:t>Création </a:t>
            </a:r>
            <a:r>
              <a:rPr lang="fr-FR" dirty="0"/>
              <a:t>de nouveaux </a:t>
            </a:r>
            <a:r>
              <a:rPr lang="fr-FR" dirty="0" smtClean="0"/>
              <a:t>champs et calculs</a:t>
            </a:r>
            <a:endParaRPr lang="fr-FR" dirty="0"/>
          </a:p>
        </p:txBody>
      </p:sp>
      <p:sp>
        <p:nvSpPr>
          <p:cNvPr id="3" name="Espace réservé du contenu 2">
            <a:extLst>
              <a:ext uri="{FF2B5EF4-FFF2-40B4-BE49-F238E27FC236}">
                <a16:creationId xmlns:a16="http://schemas.microsoft.com/office/drawing/2014/main" id="{847097D5-DA7E-49D2-ABC5-D0D886439C02}"/>
              </a:ext>
            </a:extLst>
          </p:cNvPr>
          <p:cNvSpPr>
            <a:spLocks noGrp="1"/>
          </p:cNvSpPr>
          <p:nvPr>
            <p:ph idx="1"/>
          </p:nvPr>
        </p:nvSpPr>
        <p:spPr>
          <a:xfrm>
            <a:off x="676656" y="1382751"/>
            <a:ext cx="10753725" cy="5346295"/>
          </a:xfrm>
        </p:spPr>
        <p:txBody>
          <a:bodyPr/>
          <a:lstStyle/>
          <a:p>
            <a:r>
              <a:rPr lang="fr-FR" dirty="0"/>
              <a:t>Remplissage « manuel » ou remplissage automatique par </a:t>
            </a:r>
            <a:r>
              <a:rPr lang="fr-FR" dirty="0" smtClean="0"/>
              <a:t>calcul </a:t>
            </a:r>
          </a:p>
          <a:p>
            <a:r>
              <a:rPr lang="fr-FR" dirty="0" smtClean="0"/>
              <a:t>2 </a:t>
            </a:r>
            <a:r>
              <a:rPr lang="fr-FR" dirty="0"/>
              <a:t>types de calculs possibles dans ces champs :</a:t>
            </a:r>
          </a:p>
          <a:p>
            <a:pPr marL="205740" lvl="2" indent="0">
              <a:buNone/>
            </a:pPr>
            <a:r>
              <a:rPr lang="fr-FR" i="0" dirty="0"/>
              <a:t>1 .  Calculs mathématiques simples </a:t>
            </a:r>
            <a:endParaRPr lang="fr-FR" i="0" dirty="0" smtClean="0"/>
          </a:p>
          <a:p>
            <a:pPr marL="205740" lvl="2" indent="0">
              <a:buNone/>
            </a:pPr>
            <a:r>
              <a:rPr lang="fr-FR" i="0" dirty="0"/>
              <a:t>	</a:t>
            </a:r>
            <a:r>
              <a:rPr lang="fr-FR" i="0" dirty="0" smtClean="0"/>
              <a:t>ex. </a:t>
            </a:r>
            <a:r>
              <a:rPr lang="fr-FR" i="0" dirty="0"/>
              <a:t>calculs de </a:t>
            </a:r>
            <a:r>
              <a:rPr lang="fr-FR" i="0" dirty="0" smtClean="0"/>
              <a:t>pourcentage :  (</a:t>
            </a:r>
            <a:r>
              <a:rPr lang="fr-FR" i="0" dirty="0"/>
              <a:t>Champ A  / Champ B </a:t>
            </a:r>
            <a:r>
              <a:rPr lang="fr-FR" i="0" dirty="0" smtClean="0"/>
              <a:t>* 100)</a:t>
            </a:r>
          </a:p>
          <a:p>
            <a:pPr marL="205740" lvl="2" indent="0">
              <a:buNone/>
            </a:pPr>
            <a:r>
              <a:rPr lang="fr-FR" i="0" dirty="0" smtClean="0"/>
              <a:t>2</a:t>
            </a:r>
            <a:r>
              <a:rPr lang="fr-FR" i="0" dirty="0"/>
              <a:t>. Calculs basés sur la géométrie / géographie des </a:t>
            </a:r>
            <a:r>
              <a:rPr lang="fr-FR" i="0" dirty="0" smtClean="0"/>
              <a:t>objets (non exhaustif)</a:t>
            </a:r>
            <a:endParaRPr lang="fr-FR" i="0" dirty="0"/>
          </a:p>
          <a:p>
            <a:endParaRPr lang="fr-FR" dirty="0"/>
          </a:p>
          <a:p>
            <a:pPr marL="0" indent="0">
              <a:buNone/>
            </a:pPr>
            <a:endParaRPr lang="fr-FR" dirty="0"/>
          </a:p>
        </p:txBody>
      </p:sp>
      <p:sp>
        <p:nvSpPr>
          <p:cNvPr id="4" name="Espace réservé du numéro de diapositive 3">
            <a:extLst>
              <a:ext uri="{FF2B5EF4-FFF2-40B4-BE49-F238E27FC236}">
                <a16:creationId xmlns:a16="http://schemas.microsoft.com/office/drawing/2014/main" id="{D1969C90-209B-4843-BBDB-DAE8C78AB1A3}"/>
              </a:ext>
            </a:extLst>
          </p:cNvPr>
          <p:cNvSpPr>
            <a:spLocks noGrp="1"/>
          </p:cNvSpPr>
          <p:nvPr>
            <p:ph type="sldNum" sz="quarter" idx="12"/>
          </p:nvPr>
        </p:nvSpPr>
        <p:spPr/>
        <p:txBody>
          <a:bodyPr/>
          <a:lstStyle/>
          <a:p>
            <a:fld id="{B5BA80E9-709C-4E6C-9EBE-5989DC4CFD58}" type="slidenum">
              <a:rPr lang="fr-FR" smtClean="0"/>
              <a:pPr/>
              <a:t>3</a:t>
            </a:fld>
            <a:endParaRPr lang="fr-FR" dirty="0"/>
          </a:p>
        </p:txBody>
      </p:sp>
      <p:sp>
        <p:nvSpPr>
          <p:cNvPr id="6" name="Titre 1">
            <a:extLst>
              <a:ext uri="{FF2B5EF4-FFF2-40B4-BE49-F238E27FC236}">
                <a16:creationId xmlns:a16="http://schemas.microsoft.com/office/drawing/2014/main" id="{E2A9D2F8-3217-415E-8FCF-C38D404D7935}"/>
              </a:ext>
            </a:extLst>
          </p:cNvPr>
          <p:cNvSpPr txBox="1">
            <a:spLocks/>
          </p:cNvSpPr>
          <p:nvPr/>
        </p:nvSpPr>
        <p:spPr>
          <a:xfrm rot="16200000">
            <a:off x="-3211346" y="3211344"/>
            <a:ext cx="6858002" cy="435308"/>
          </a:xfrm>
          <a:prstGeom prst="rect">
            <a:avLst/>
          </a:prstGeom>
          <a:solidFill>
            <a:schemeClr val="tx2">
              <a:lumMod val="75000"/>
              <a:lumOff val="25000"/>
            </a:schemeClr>
          </a:solidFill>
        </p:spPr>
        <p:txBody>
          <a:bodyPr vert="horz" lIns="91440" tIns="45720" rIns="91440" bIns="45720" rtlCol="0" anchor="ctr">
            <a:noAutofit/>
          </a:bodyPr>
          <a:lstStyle>
            <a:lvl1pPr algn="l" defTabSz="914400" rtl="0" eaLnBrk="1" latinLnBrk="0" hangingPunct="1">
              <a:lnSpc>
                <a:spcPct val="85000"/>
              </a:lnSpc>
              <a:spcBef>
                <a:spcPct val="0"/>
              </a:spcBef>
              <a:buNone/>
              <a:defRPr lang="fr-FR" sz="4400" b="1" kern="1200" spc="-120" baseline="0" dirty="0" smtClean="0">
                <a:solidFill>
                  <a:schemeClr val="tx2">
                    <a:lumMod val="75000"/>
                    <a:lumOff val="25000"/>
                  </a:schemeClr>
                </a:solidFill>
                <a:latin typeface="+mj-lt"/>
                <a:ea typeface="+mj-ea"/>
                <a:cs typeface="+mj-cs"/>
              </a:defRPr>
            </a:lvl1pPr>
          </a:lstStyle>
          <a:p>
            <a:r>
              <a:rPr lang="fr-FR" sz="2400" dirty="0">
                <a:solidFill>
                  <a:schemeClr val="bg1"/>
                </a:solidFill>
              </a:rPr>
              <a:t>  </a:t>
            </a:r>
            <a:r>
              <a:rPr lang="fr-FR" sz="2400" dirty="0" smtClean="0">
                <a:solidFill>
                  <a:schemeClr val="bg1"/>
                </a:solidFill>
              </a:rPr>
              <a:t>Création  de nouveaux champs </a:t>
            </a:r>
            <a:endParaRPr lang="fr-FR" sz="2400" dirty="0">
              <a:solidFill>
                <a:schemeClr val="bg1"/>
              </a:solidFill>
            </a:endParaRPr>
          </a:p>
        </p:txBody>
      </p:sp>
      <p:graphicFrame>
        <p:nvGraphicFramePr>
          <p:cNvPr id="7" name="Tableau 6">
            <a:extLst>
              <a:ext uri="{FF2B5EF4-FFF2-40B4-BE49-F238E27FC236}">
                <a16:creationId xmlns:a16="http://schemas.microsoft.com/office/drawing/2014/main" id="{FE008DF1-AFC4-460C-8BB2-3426600C8D5B}"/>
              </a:ext>
            </a:extLst>
          </p:cNvPr>
          <p:cNvGraphicFramePr>
            <a:graphicFrameLocks noGrp="1"/>
          </p:cNvGraphicFramePr>
          <p:nvPr>
            <p:extLst>
              <p:ext uri="{D42A27DB-BD31-4B8C-83A1-F6EECF244321}">
                <p14:modId xmlns:p14="http://schemas.microsoft.com/office/powerpoint/2010/main" val="2984508294"/>
              </p:ext>
            </p:extLst>
          </p:nvPr>
        </p:nvGraphicFramePr>
        <p:xfrm>
          <a:off x="1121404" y="3603507"/>
          <a:ext cx="6349911" cy="1456916"/>
        </p:xfrm>
        <a:graphic>
          <a:graphicData uri="http://schemas.openxmlformats.org/drawingml/2006/table">
            <a:tbl>
              <a:tblPr firstRow="1" firstCol="1" bandRow="1">
                <a:tableStyleId>{5C22544A-7EE6-4342-B048-85BDC9FD1C3A}</a:tableStyleId>
              </a:tblPr>
              <a:tblGrid>
                <a:gridCol w="1826162">
                  <a:extLst>
                    <a:ext uri="{9D8B030D-6E8A-4147-A177-3AD203B41FA5}">
                      <a16:colId xmlns:a16="http://schemas.microsoft.com/office/drawing/2014/main" val="2616472611"/>
                    </a:ext>
                  </a:extLst>
                </a:gridCol>
                <a:gridCol w="4523749">
                  <a:extLst>
                    <a:ext uri="{9D8B030D-6E8A-4147-A177-3AD203B41FA5}">
                      <a16:colId xmlns:a16="http://schemas.microsoft.com/office/drawing/2014/main" val="2872036208"/>
                    </a:ext>
                  </a:extLst>
                </a:gridCol>
              </a:tblGrid>
              <a:tr h="633956">
                <a:tc>
                  <a:txBody>
                    <a:bodyPr/>
                    <a:lstStyle/>
                    <a:p>
                      <a:r>
                        <a:rPr lang="fr-FR" sz="1800" dirty="0">
                          <a:effectLst/>
                        </a:rPr>
                        <a:t>Forme d’objet géographique</a:t>
                      </a:r>
                      <a:endParaRPr lang="fr-FR"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fr-FR" sz="1800" dirty="0">
                          <a:effectLst/>
                        </a:rPr>
                        <a:t>Géométrie calculable</a:t>
                      </a:r>
                      <a:endParaRPr lang="fr-FR"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04665270"/>
                  </a:ext>
                </a:extLst>
              </a:tr>
              <a:tr h="0">
                <a:tc>
                  <a:txBody>
                    <a:bodyPr/>
                    <a:lstStyle/>
                    <a:p>
                      <a:r>
                        <a:rPr lang="fr-FR" sz="1800" dirty="0">
                          <a:effectLst/>
                        </a:rPr>
                        <a:t>Polygone</a:t>
                      </a:r>
                      <a:endParaRPr lang="fr-F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fr-FR" sz="1800" dirty="0">
                          <a:effectLst/>
                        </a:rPr>
                        <a:t>Surface</a:t>
                      </a:r>
                    </a:p>
                    <a:p>
                      <a:r>
                        <a:rPr lang="fr-FR" sz="1800" dirty="0" smtClean="0">
                          <a:effectLst/>
                        </a:rPr>
                        <a:t>Périmètre</a:t>
                      </a:r>
                      <a:endParaRPr lang="fr-FR" sz="1800" dirty="0">
                        <a:effectLst/>
                      </a:endParaRPr>
                    </a:p>
                  </a:txBody>
                  <a:tcPr marL="68580" marR="68580" marT="0" marB="0"/>
                </a:tc>
                <a:extLst>
                  <a:ext uri="{0D108BD9-81ED-4DB2-BD59-A6C34878D82A}">
                    <a16:rowId xmlns:a16="http://schemas.microsoft.com/office/drawing/2014/main" val="1492241196"/>
                  </a:ext>
                </a:extLst>
              </a:tr>
              <a:tr h="0">
                <a:tc>
                  <a:txBody>
                    <a:bodyPr/>
                    <a:lstStyle/>
                    <a:p>
                      <a:r>
                        <a:rPr lang="fr-FR" sz="1800">
                          <a:effectLst/>
                        </a:rPr>
                        <a:t>Ligne</a:t>
                      </a:r>
                      <a:endParaRPr lang="fr-FR"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fr-FR" sz="1800" dirty="0" smtClean="0">
                          <a:effectLst/>
                        </a:rPr>
                        <a:t>Longueur</a:t>
                      </a:r>
                      <a:endParaRPr lang="fr-FR" sz="1800" dirty="0">
                        <a:effectLst/>
                      </a:endParaRPr>
                    </a:p>
                  </a:txBody>
                  <a:tcPr marL="68580" marR="68580" marT="0" marB="0"/>
                </a:tc>
                <a:extLst>
                  <a:ext uri="{0D108BD9-81ED-4DB2-BD59-A6C34878D82A}">
                    <a16:rowId xmlns:a16="http://schemas.microsoft.com/office/drawing/2014/main" val="1870531031"/>
                  </a:ext>
                </a:extLst>
              </a:tr>
            </a:tbl>
          </a:graphicData>
        </a:graphic>
      </p:graphicFrame>
    </p:spTree>
    <p:extLst>
      <p:ext uri="{BB962C8B-B14F-4D97-AF65-F5344CB8AC3E}">
        <p14:creationId xmlns:p14="http://schemas.microsoft.com/office/powerpoint/2010/main" val="2065984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5BA80E9-709C-4E6C-9EBE-5989DC4CFD58}" type="slidenum">
              <a:rPr lang="fr-FR" smtClean="0"/>
              <a:pPr/>
              <a:t>4</a:t>
            </a:fld>
            <a:endParaRPr lang="fr-FR" dirty="0"/>
          </a:p>
        </p:txBody>
      </p:sp>
      <p:pic>
        <p:nvPicPr>
          <p:cNvPr id="5" name="Image 4"/>
          <p:cNvPicPr/>
          <p:nvPr/>
        </p:nvPicPr>
        <p:blipFill>
          <a:blip r:embed="rId2"/>
          <a:stretch>
            <a:fillRect/>
          </a:stretch>
        </p:blipFill>
        <p:spPr>
          <a:xfrm>
            <a:off x="3559510" y="0"/>
            <a:ext cx="8632490" cy="6872117"/>
          </a:xfrm>
          <a:prstGeom prst="rect">
            <a:avLst/>
          </a:prstGeom>
        </p:spPr>
      </p:pic>
      <p:sp>
        <p:nvSpPr>
          <p:cNvPr id="6" name="Titre 1">
            <a:extLst>
              <a:ext uri="{FF2B5EF4-FFF2-40B4-BE49-F238E27FC236}">
                <a16:creationId xmlns:a16="http://schemas.microsoft.com/office/drawing/2014/main" id="{E2A9D2F8-3217-415E-8FCF-C38D404D7935}"/>
              </a:ext>
            </a:extLst>
          </p:cNvPr>
          <p:cNvSpPr txBox="1">
            <a:spLocks/>
          </p:cNvSpPr>
          <p:nvPr/>
        </p:nvSpPr>
        <p:spPr>
          <a:xfrm rot="16200000">
            <a:off x="-3211346" y="3211344"/>
            <a:ext cx="6858002" cy="435308"/>
          </a:xfrm>
          <a:prstGeom prst="rect">
            <a:avLst/>
          </a:prstGeom>
          <a:solidFill>
            <a:schemeClr val="tx2">
              <a:lumMod val="75000"/>
              <a:lumOff val="25000"/>
            </a:schemeClr>
          </a:solidFill>
        </p:spPr>
        <p:txBody>
          <a:bodyPr vert="horz" lIns="91440" tIns="45720" rIns="91440" bIns="45720" rtlCol="0" anchor="ctr">
            <a:noAutofit/>
          </a:bodyPr>
          <a:lstStyle>
            <a:lvl1pPr algn="l" defTabSz="914400" rtl="0" eaLnBrk="1" latinLnBrk="0" hangingPunct="1">
              <a:lnSpc>
                <a:spcPct val="85000"/>
              </a:lnSpc>
              <a:spcBef>
                <a:spcPct val="0"/>
              </a:spcBef>
              <a:buNone/>
              <a:defRPr lang="fr-FR" sz="4400" b="1" kern="1200" spc="-120" baseline="0" dirty="0" smtClean="0">
                <a:solidFill>
                  <a:schemeClr val="tx2">
                    <a:lumMod val="75000"/>
                    <a:lumOff val="25000"/>
                  </a:schemeClr>
                </a:solidFill>
                <a:latin typeface="+mj-lt"/>
                <a:ea typeface="+mj-ea"/>
                <a:cs typeface="+mj-cs"/>
              </a:defRPr>
            </a:lvl1pPr>
          </a:lstStyle>
          <a:p>
            <a:r>
              <a:rPr lang="fr-FR" sz="2400" dirty="0">
                <a:solidFill>
                  <a:schemeClr val="bg1"/>
                </a:solidFill>
              </a:rPr>
              <a:t> Création  de nouveaux champs </a:t>
            </a:r>
          </a:p>
        </p:txBody>
      </p:sp>
      <p:sp>
        <p:nvSpPr>
          <p:cNvPr id="2" name="Rectangle 1"/>
          <p:cNvSpPr/>
          <p:nvPr/>
        </p:nvSpPr>
        <p:spPr>
          <a:xfrm>
            <a:off x="217655" y="507601"/>
            <a:ext cx="3239223" cy="2062103"/>
          </a:xfrm>
          <a:prstGeom prst="rect">
            <a:avLst/>
          </a:prstGeom>
        </p:spPr>
        <p:txBody>
          <a:bodyPr wrap="square">
            <a:spAutoFit/>
          </a:bodyPr>
          <a:lstStyle/>
          <a:p>
            <a:pPr marL="205740" lvl="2" indent="0">
              <a:buNone/>
            </a:pPr>
            <a:r>
              <a:rPr lang="fr-FR" sz="2800" b="1" spc="-120" dirty="0" smtClean="0">
                <a:solidFill>
                  <a:schemeClr val="tx2">
                    <a:lumMod val="75000"/>
                    <a:lumOff val="25000"/>
                  </a:schemeClr>
                </a:solidFill>
                <a:latin typeface="+mj-lt"/>
                <a:ea typeface="+mj-ea"/>
                <a:cs typeface="+mj-cs"/>
              </a:rPr>
              <a:t>Exemples  dans QGIS</a:t>
            </a:r>
          </a:p>
          <a:p>
            <a:pPr marL="205740" lvl="2" indent="0">
              <a:buNone/>
            </a:pPr>
            <a:endParaRPr lang="fr-FR" sz="2000" spc="-120" dirty="0">
              <a:solidFill>
                <a:schemeClr val="tx2">
                  <a:lumMod val="75000"/>
                  <a:lumOff val="25000"/>
                </a:schemeClr>
              </a:solidFill>
              <a:latin typeface="+mj-lt"/>
              <a:ea typeface="+mj-ea"/>
              <a:cs typeface="+mj-cs"/>
            </a:endParaRPr>
          </a:p>
          <a:p>
            <a:pPr marL="205740" lvl="2" indent="0">
              <a:buNone/>
            </a:pPr>
            <a:r>
              <a:rPr lang="fr-FR" sz="2000" b="1" spc="-120" dirty="0">
                <a:solidFill>
                  <a:schemeClr val="tx2">
                    <a:lumMod val="75000"/>
                    <a:lumOff val="25000"/>
                  </a:schemeClr>
                </a:solidFill>
                <a:latin typeface="+mj-lt"/>
                <a:ea typeface="+mj-ea"/>
                <a:cs typeface="+mj-cs"/>
              </a:rPr>
              <a:t>1 .  Calculs mathématiques simples </a:t>
            </a:r>
          </a:p>
          <a:p>
            <a:pPr marL="205740" lvl="2" indent="0">
              <a:buNone/>
            </a:pPr>
            <a:r>
              <a:rPr lang="fr-FR" sz="2000" spc="-120" dirty="0" smtClean="0">
                <a:solidFill>
                  <a:schemeClr val="tx2">
                    <a:lumMod val="75000"/>
                    <a:lumOff val="25000"/>
                  </a:schemeClr>
                </a:solidFill>
                <a:latin typeface="+mj-lt"/>
                <a:ea typeface="+mj-ea"/>
                <a:cs typeface="+mj-cs"/>
              </a:rPr>
              <a:t>ex</a:t>
            </a:r>
            <a:r>
              <a:rPr lang="fr-FR" sz="2000" spc="-120" dirty="0">
                <a:solidFill>
                  <a:schemeClr val="tx2">
                    <a:lumMod val="75000"/>
                    <a:lumOff val="25000"/>
                  </a:schemeClr>
                </a:solidFill>
                <a:latin typeface="+mj-lt"/>
                <a:ea typeface="+mj-ea"/>
                <a:cs typeface="+mj-cs"/>
              </a:rPr>
              <a:t>. calculs de pourcentage :  (Champ A  / Champ B * 100)</a:t>
            </a:r>
          </a:p>
        </p:txBody>
      </p:sp>
    </p:spTree>
    <p:extLst>
      <p:ext uri="{BB962C8B-B14F-4D97-AF65-F5344CB8AC3E}">
        <p14:creationId xmlns:p14="http://schemas.microsoft.com/office/powerpoint/2010/main" val="2410878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435310" y="3889572"/>
            <a:ext cx="4004331" cy="2968427"/>
          </a:xfrm>
          <a:prstGeom prst="rect">
            <a:avLst/>
          </a:prstGeom>
        </p:spPr>
      </p:pic>
      <p:sp>
        <p:nvSpPr>
          <p:cNvPr id="4" name="Espace réservé du numéro de diapositive 3"/>
          <p:cNvSpPr>
            <a:spLocks noGrp="1"/>
          </p:cNvSpPr>
          <p:nvPr>
            <p:ph type="sldNum" sz="quarter" idx="12"/>
          </p:nvPr>
        </p:nvSpPr>
        <p:spPr/>
        <p:txBody>
          <a:bodyPr/>
          <a:lstStyle/>
          <a:p>
            <a:fld id="{B5BA80E9-709C-4E6C-9EBE-5989DC4CFD58}" type="slidenum">
              <a:rPr lang="fr-FR" smtClean="0"/>
              <a:pPr/>
              <a:t>5</a:t>
            </a:fld>
            <a:endParaRPr lang="fr-FR" dirty="0"/>
          </a:p>
        </p:txBody>
      </p:sp>
      <p:sp>
        <p:nvSpPr>
          <p:cNvPr id="6" name="Titre 1">
            <a:extLst>
              <a:ext uri="{FF2B5EF4-FFF2-40B4-BE49-F238E27FC236}">
                <a16:creationId xmlns:a16="http://schemas.microsoft.com/office/drawing/2014/main" id="{E2A9D2F8-3217-415E-8FCF-C38D404D7935}"/>
              </a:ext>
            </a:extLst>
          </p:cNvPr>
          <p:cNvSpPr txBox="1">
            <a:spLocks/>
          </p:cNvSpPr>
          <p:nvPr/>
        </p:nvSpPr>
        <p:spPr>
          <a:xfrm rot="16200000">
            <a:off x="-3211346" y="3211344"/>
            <a:ext cx="6858002" cy="435308"/>
          </a:xfrm>
          <a:prstGeom prst="rect">
            <a:avLst/>
          </a:prstGeom>
          <a:solidFill>
            <a:schemeClr val="tx2">
              <a:lumMod val="75000"/>
              <a:lumOff val="25000"/>
            </a:schemeClr>
          </a:solidFill>
        </p:spPr>
        <p:txBody>
          <a:bodyPr vert="horz" lIns="91440" tIns="45720" rIns="91440" bIns="45720" rtlCol="0" anchor="ctr">
            <a:noAutofit/>
          </a:bodyPr>
          <a:lstStyle>
            <a:lvl1pPr algn="l" defTabSz="914400" rtl="0" eaLnBrk="1" latinLnBrk="0" hangingPunct="1">
              <a:lnSpc>
                <a:spcPct val="85000"/>
              </a:lnSpc>
              <a:spcBef>
                <a:spcPct val="0"/>
              </a:spcBef>
              <a:buNone/>
              <a:defRPr lang="fr-FR" sz="4400" b="1" kern="1200" spc="-120" baseline="0" dirty="0" smtClean="0">
                <a:solidFill>
                  <a:schemeClr val="tx2">
                    <a:lumMod val="75000"/>
                    <a:lumOff val="25000"/>
                  </a:schemeClr>
                </a:solidFill>
                <a:latin typeface="+mj-lt"/>
                <a:ea typeface="+mj-ea"/>
                <a:cs typeface="+mj-cs"/>
              </a:defRPr>
            </a:lvl1pPr>
          </a:lstStyle>
          <a:p>
            <a:r>
              <a:rPr lang="fr-FR" sz="2400" dirty="0">
                <a:solidFill>
                  <a:schemeClr val="bg1"/>
                </a:solidFill>
              </a:rPr>
              <a:t> Création  de nouveaux champs </a:t>
            </a:r>
          </a:p>
        </p:txBody>
      </p:sp>
      <p:sp>
        <p:nvSpPr>
          <p:cNvPr id="2" name="Rectangle 1"/>
          <p:cNvSpPr/>
          <p:nvPr/>
        </p:nvSpPr>
        <p:spPr>
          <a:xfrm>
            <a:off x="435310" y="103920"/>
            <a:ext cx="3239223" cy="3785652"/>
          </a:xfrm>
          <a:prstGeom prst="rect">
            <a:avLst/>
          </a:prstGeom>
        </p:spPr>
        <p:txBody>
          <a:bodyPr wrap="square">
            <a:spAutoFit/>
          </a:bodyPr>
          <a:lstStyle/>
          <a:p>
            <a:pPr marL="205740" lvl="2" indent="0">
              <a:buNone/>
            </a:pPr>
            <a:r>
              <a:rPr lang="fr-FR" sz="2000" b="1" spc="-120" dirty="0" smtClean="0">
                <a:solidFill>
                  <a:schemeClr val="tx2">
                    <a:lumMod val="75000"/>
                    <a:lumOff val="25000"/>
                  </a:schemeClr>
                </a:solidFill>
                <a:latin typeface="+mj-lt"/>
                <a:ea typeface="+mj-ea"/>
                <a:cs typeface="+mj-cs"/>
              </a:rPr>
              <a:t>2</a:t>
            </a:r>
            <a:r>
              <a:rPr lang="fr-FR" sz="2000" b="1" spc="-120" dirty="0">
                <a:solidFill>
                  <a:schemeClr val="tx2">
                    <a:lumMod val="75000"/>
                    <a:lumOff val="25000"/>
                  </a:schemeClr>
                </a:solidFill>
                <a:latin typeface="+mj-lt"/>
                <a:ea typeface="+mj-ea"/>
                <a:cs typeface="+mj-cs"/>
              </a:rPr>
              <a:t>. Calculs basés sur la géométrie / géographie des objets </a:t>
            </a:r>
            <a:endParaRPr lang="fr-FR" sz="2000" b="1" spc="-120" dirty="0" smtClean="0">
              <a:solidFill>
                <a:schemeClr val="tx2">
                  <a:lumMod val="75000"/>
                  <a:lumOff val="25000"/>
                </a:schemeClr>
              </a:solidFill>
              <a:latin typeface="+mj-lt"/>
              <a:ea typeface="+mj-ea"/>
              <a:cs typeface="+mj-cs"/>
            </a:endParaRPr>
          </a:p>
          <a:p>
            <a:pPr marL="205740" lvl="2" indent="0">
              <a:buNone/>
            </a:pPr>
            <a:endParaRPr lang="fr-FR" sz="2000" spc="-120" dirty="0">
              <a:solidFill>
                <a:schemeClr val="tx2">
                  <a:lumMod val="75000"/>
                  <a:lumOff val="25000"/>
                </a:schemeClr>
              </a:solidFill>
              <a:latin typeface="+mj-lt"/>
              <a:ea typeface="+mj-ea"/>
              <a:cs typeface="+mj-cs"/>
            </a:endParaRPr>
          </a:p>
          <a:p>
            <a:pPr marL="205740" lvl="2" indent="0">
              <a:buNone/>
            </a:pPr>
            <a:r>
              <a:rPr lang="fr-FR" sz="2000" spc="-120" dirty="0" smtClean="0">
                <a:solidFill>
                  <a:schemeClr val="tx2">
                    <a:lumMod val="75000"/>
                    <a:lumOff val="25000"/>
                  </a:schemeClr>
                </a:solidFill>
                <a:latin typeface="+mj-lt"/>
                <a:ea typeface="+mj-ea"/>
                <a:cs typeface="+mj-cs"/>
              </a:rPr>
              <a:t>Calculs de la superficie des entités avec la fonction </a:t>
            </a:r>
            <a:r>
              <a:rPr lang="fr-FR" sz="2000" b="1" spc="-120" dirty="0" smtClean="0">
                <a:solidFill>
                  <a:schemeClr val="tx2">
                    <a:lumMod val="75000"/>
                    <a:lumOff val="25000"/>
                  </a:schemeClr>
                </a:solidFill>
                <a:latin typeface="+mj-lt"/>
                <a:ea typeface="+mj-ea"/>
                <a:cs typeface="+mj-cs"/>
              </a:rPr>
              <a:t>$area</a:t>
            </a:r>
          </a:p>
          <a:p>
            <a:pPr marL="205740" lvl="2" indent="0">
              <a:buNone/>
            </a:pPr>
            <a:endParaRPr lang="fr-FR" sz="2000" spc="-120" dirty="0" smtClean="0">
              <a:solidFill>
                <a:schemeClr val="tx2">
                  <a:lumMod val="75000"/>
                  <a:lumOff val="25000"/>
                </a:schemeClr>
              </a:solidFill>
              <a:latin typeface="+mj-lt"/>
              <a:ea typeface="+mj-ea"/>
              <a:cs typeface="+mj-cs"/>
            </a:endParaRPr>
          </a:p>
          <a:p>
            <a:pPr marL="205740" lvl="2" indent="0">
              <a:buNone/>
            </a:pPr>
            <a:endParaRPr lang="fr-FR" sz="2000" spc="-120" dirty="0">
              <a:solidFill>
                <a:schemeClr val="tx2">
                  <a:lumMod val="75000"/>
                  <a:lumOff val="25000"/>
                </a:schemeClr>
              </a:solidFill>
              <a:latin typeface="+mj-lt"/>
              <a:ea typeface="+mj-ea"/>
              <a:cs typeface="+mj-cs"/>
            </a:endParaRPr>
          </a:p>
          <a:p>
            <a:pPr marL="205740" lvl="2" indent="0">
              <a:buNone/>
            </a:pPr>
            <a:endParaRPr lang="fr-FR" sz="2000" spc="-120" dirty="0" smtClean="0">
              <a:solidFill>
                <a:schemeClr val="tx2">
                  <a:lumMod val="75000"/>
                  <a:lumOff val="25000"/>
                </a:schemeClr>
              </a:solidFill>
              <a:latin typeface="+mj-lt"/>
              <a:ea typeface="+mj-ea"/>
              <a:cs typeface="+mj-cs"/>
            </a:endParaRPr>
          </a:p>
          <a:p>
            <a:pPr marL="205740" lvl="2" indent="0">
              <a:buNone/>
            </a:pPr>
            <a:endParaRPr lang="fr-FR" sz="2000" spc="-120" dirty="0" smtClean="0">
              <a:solidFill>
                <a:schemeClr val="tx2">
                  <a:lumMod val="75000"/>
                  <a:lumOff val="25000"/>
                </a:schemeClr>
              </a:solidFill>
              <a:latin typeface="+mj-lt"/>
              <a:ea typeface="+mj-ea"/>
              <a:cs typeface="+mj-cs"/>
            </a:endParaRPr>
          </a:p>
          <a:p>
            <a:pPr marL="205740" lvl="2" indent="0">
              <a:buNone/>
            </a:pPr>
            <a:r>
              <a:rPr lang="fr-FR" sz="2000" spc="-120" dirty="0" smtClean="0">
                <a:solidFill>
                  <a:schemeClr val="tx2">
                    <a:lumMod val="75000"/>
                    <a:lumOff val="25000"/>
                  </a:schemeClr>
                </a:solidFill>
                <a:latin typeface="+mj-lt"/>
                <a:ea typeface="+mj-ea"/>
                <a:cs typeface="+mj-cs"/>
              </a:rPr>
              <a:t>Ex. superficie des IRIS de 6 communes au SE de la métropole de Lyon</a:t>
            </a:r>
            <a:endParaRPr lang="fr-FR" sz="2000" spc="-120" dirty="0">
              <a:solidFill>
                <a:schemeClr val="tx2">
                  <a:lumMod val="75000"/>
                  <a:lumOff val="25000"/>
                </a:schemeClr>
              </a:solidFill>
              <a:latin typeface="+mj-lt"/>
              <a:ea typeface="+mj-ea"/>
              <a:cs typeface="+mj-cs"/>
            </a:endParaRPr>
          </a:p>
        </p:txBody>
      </p:sp>
      <p:pic>
        <p:nvPicPr>
          <p:cNvPr id="3" name="Image 2"/>
          <p:cNvPicPr>
            <a:picLocks noChangeAspect="1"/>
          </p:cNvPicPr>
          <p:nvPr/>
        </p:nvPicPr>
        <p:blipFill>
          <a:blip r:embed="rId3"/>
          <a:stretch>
            <a:fillRect/>
          </a:stretch>
        </p:blipFill>
        <p:spPr>
          <a:xfrm>
            <a:off x="4075669" y="-1"/>
            <a:ext cx="8053953" cy="6935679"/>
          </a:xfrm>
          <a:prstGeom prst="rect">
            <a:avLst/>
          </a:prstGeom>
        </p:spPr>
      </p:pic>
    </p:spTree>
    <p:extLst>
      <p:ext uri="{BB962C8B-B14F-4D97-AF65-F5344CB8AC3E}">
        <p14:creationId xmlns:p14="http://schemas.microsoft.com/office/powerpoint/2010/main" val="2396519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D6841-0E78-4946-B565-5A0F5556E087}"/>
              </a:ext>
            </a:extLst>
          </p:cNvPr>
          <p:cNvSpPr>
            <a:spLocks noGrp="1"/>
          </p:cNvSpPr>
          <p:nvPr>
            <p:ph type="title"/>
          </p:nvPr>
        </p:nvSpPr>
        <p:spPr/>
        <p:txBody>
          <a:bodyPr>
            <a:normAutofit/>
          </a:bodyPr>
          <a:lstStyle/>
          <a:p>
            <a:endParaRPr lang="fr-FR" dirty="0"/>
          </a:p>
        </p:txBody>
      </p:sp>
      <p:sp>
        <p:nvSpPr>
          <p:cNvPr id="3" name="Espace réservé du contenu 2">
            <a:extLst>
              <a:ext uri="{FF2B5EF4-FFF2-40B4-BE49-F238E27FC236}">
                <a16:creationId xmlns:a16="http://schemas.microsoft.com/office/drawing/2014/main" id="{CFBED567-30CF-4AF2-A222-B851B01A0777}"/>
              </a:ext>
            </a:extLst>
          </p:cNvPr>
          <p:cNvSpPr>
            <a:spLocks noGrp="1"/>
          </p:cNvSpPr>
          <p:nvPr>
            <p:ph idx="1"/>
          </p:nvPr>
        </p:nvSpPr>
        <p:spPr>
          <a:xfrm>
            <a:off x="709613" y="1483112"/>
            <a:ext cx="11482388" cy="4693851"/>
          </a:xfrm>
        </p:spPr>
        <p:txBody>
          <a:bodyPr>
            <a:normAutofit/>
          </a:bodyPr>
          <a:lstStyle/>
          <a:p>
            <a:pPr marL="0" indent="0">
              <a:buNone/>
            </a:pPr>
            <a:r>
              <a:rPr lang="fr-FR" dirty="0"/>
              <a:t>Il existe deux types de méthodes : </a:t>
            </a:r>
            <a:r>
              <a:rPr lang="fr-FR" b="1" i="1" dirty="0"/>
              <a:t>jointures attributaires </a:t>
            </a:r>
            <a:r>
              <a:rPr lang="fr-FR" b="1" i="1" dirty="0" smtClean="0"/>
              <a:t> </a:t>
            </a:r>
            <a:r>
              <a:rPr lang="fr-FR" i="1" dirty="0" smtClean="0"/>
              <a:t>(</a:t>
            </a:r>
            <a:r>
              <a:rPr lang="fr-FR" dirty="0" smtClean="0"/>
              <a:t>et </a:t>
            </a:r>
            <a:r>
              <a:rPr lang="fr-FR" b="1" i="1" dirty="0"/>
              <a:t>jointures </a:t>
            </a:r>
            <a:r>
              <a:rPr lang="fr-FR" b="1" i="1" dirty="0" smtClean="0"/>
              <a:t>spatiales </a:t>
            </a:r>
            <a:r>
              <a:rPr lang="fr-FR" i="1" dirty="0" smtClean="0"/>
              <a:t>- pas vu ici)</a:t>
            </a:r>
            <a:endParaRPr lang="fr-FR" dirty="0"/>
          </a:p>
          <a:p>
            <a:pPr marL="0" indent="0">
              <a:buNone/>
            </a:pPr>
            <a:endParaRPr lang="fr-FR" dirty="0" smtClean="0"/>
          </a:p>
          <a:p>
            <a:pPr marL="344297" lvl="1" indent="0">
              <a:buNone/>
            </a:pPr>
            <a:r>
              <a:rPr lang="fr-FR" dirty="0" smtClean="0"/>
              <a:t>Exemples : </a:t>
            </a:r>
          </a:p>
          <a:p>
            <a:pPr marL="344297" lvl="1" indent="0">
              <a:buNone/>
            </a:pPr>
            <a:r>
              <a:rPr lang="fr-FR" dirty="0" smtClean="0"/>
              <a:t>une couche décrivant les communes dont on souhaite joindre les champs à la table attributaire d’une couche décrivant les commerces </a:t>
            </a:r>
            <a:r>
              <a:rPr lang="fr-FR" i="1" dirty="0" smtClean="0"/>
              <a:t>=&gt; jointure spatiale</a:t>
            </a:r>
          </a:p>
          <a:p>
            <a:pPr marL="344297" lvl="1" indent="0">
              <a:buNone/>
            </a:pPr>
            <a:r>
              <a:rPr lang="fr-FR" dirty="0" smtClean="0"/>
              <a:t>Ou </a:t>
            </a:r>
          </a:p>
          <a:p>
            <a:pPr marL="344297" lvl="1" indent="0">
              <a:buNone/>
            </a:pPr>
            <a:r>
              <a:rPr lang="fr-FR" dirty="0" smtClean="0"/>
              <a:t>un </a:t>
            </a:r>
            <a:r>
              <a:rPr lang="fr-FR" dirty="0"/>
              <a:t>tableau de données (ex : INSEE) sur des communes que l’on souhaite joindre à une couche décrivant les communes</a:t>
            </a:r>
            <a:r>
              <a:rPr lang="fr-FR" i="1" dirty="0"/>
              <a:t> =&gt; jointure attributaire</a:t>
            </a:r>
            <a:endParaRPr lang="fr-FR" dirty="0"/>
          </a:p>
          <a:p>
            <a:pPr marL="0" indent="0">
              <a:buNone/>
            </a:pPr>
            <a:r>
              <a:rPr lang="fr-FR" dirty="0"/>
              <a:t>NB. Quelque soit le type de jointures (</a:t>
            </a:r>
            <a:r>
              <a:rPr lang="fr-FR" i="1" dirty="0"/>
              <a:t>attributaires ou spatiales),</a:t>
            </a:r>
            <a:r>
              <a:rPr lang="fr-FR" dirty="0"/>
              <a:t>l’</a:t>
            </a:r>
            <a:r>
              <a:rPr lang="fr-FR" b="1" dirty="0"/>
              <a:t>objectif </a:t>
            </a:r>
            <a:r>
              <a:rPr lang="fr-FR" dirty="0"/>
              <a:t>est le même =&gt; </a:t>
            </a:r>
            <a:r>
              <a:rPr lang="fr-FR" b="1" dirty="0"/>
              <a:t>introduire dans une table attributaire des champs provenant d’une autre table.</a:t>
            </a:r>
          </a:p>
          <a:p>
            <a:endParaRPr lang="fr-FR" dirty="0"/>
          </a:p>
        </p:txBody>
      </p:sp>
      <p:sp>
        <p:nvSpPr>
          <p:cNvPr id="5" name="Titre 1">
            <a:extLst>
              <a:ext uri="{FF2B5EF4-FFF2-40B4-BE49-F238E27FC236}">
                <a16:creationId xmlns:a16="http://schemas.microsoft.com/office/drawing/2014/main" id="{3317664E-3556-4FE6-ADC0-5BEB8C3BD30B}"/>
              </a:ext>
            </a:extLst>
          </p:cNvPr>
          <p:cNvSpPr txBox="1">
            <a:spLocks/>
          </p:cNvSpPr>
          <p:nvPr/>
        </p:nvSpPr>
        <p:spPr>
          <a:xfrm rot="16200000">
            <a:off x="-3211346" y="3211344"/>
            <a:ext cx="6858002" cy="435308"/>
          </a:xfrm>
          <a:prstGeom prst="rect">
            <a:avLst/>
          </a:prstGeom>
          <a:solidFill>
            <a:schemeClr val="tx2">
              <a:lumMod val="75000"/>
              <a:lumOff val="25000"/>
            </a:schemeClr>
          </a:solidFill>
        </p:spPr>
        <p:txBody>
          <a:bodyPr vert="horz" lIns="91440" tIns="45720" rIns="91440" bIns="45720" rtlCol="0" anchor="ctr">
            <a:noAutofit/>
          </a:bodyPr>
          <a:lstStyle>
            <a:lvl1pPr algn="l" defTabSz="914400" rtl="0" eaLnBrk="1" latinLnBrk="0" hangingPunct="1">
              <a:lnSpc>
                <a:spcPct val="85000"/>
              </a:lnSpc>
              <a:spcBef>
                <a:spcPct val="0"/>
              </a:spcBef>
              <a:buNone/>
              <a:defRPr lang="fr-FR" sz="4400" b="1" kern="1200" spc="-120" baseline="0" dirty="0" smtClean="0">
                <a:solidFill>
                  <a:schemeClr val="tx2">
                    <a:lumMod val="75000"/>
                    <a:lumOff val="25000"/>
                  </a:schemeClr>
                </a:solidFill>
                <a:latin typeface="+mj-lt"/>
                <a:ea typeface="+mj-ea"/>
                <a:cs typeface="+mj-cs"/>
              </a:defRPr>
            </a:lvl1pPr>
          </a:lstStyle>
          <a:p>
            <a:r>
              <a:rPr lang="fr-FR" sz="2400" dirty="0">
                <a:solidFill>
                  <a:schemeClr val="bg1"/>
                </a:solidFill>
              </a:rPr>
              <a:t>  </a:t>
            </a:r>
            <a:r>
              <a:rPr lang="fr-FR" sz="2400" dirty="0" smtClean="0">
                <a:solidFill>
                  <a:schemeClr val="bg1"/>
                </a:solidFill>
              </a:rPr>
              <a:t>Jointures</a:t>
            </a:r>
            <a:endParaRPr lang="fr-FR" sz="2400" dirty="0">
              <a:solidFill>
                <a:schemeClr val="bg1"/>
              </a:solidFill>
            </a:endParaRPr>
          </a:p>
        </p:txBody>
      </p:sp>
    </p:spTree>
    <p:extLst>
      <p:ext uri="{BB962C8B-B14F-4D97-AF65-F5344CB8AC3E}">
        <p14:creationId xmlns:p14="http://schemas.microsoft.com/office/powerpoint/2010/main" val="336411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F63AF8-44F3-4421-ADE6-AE5EDD96D2F3}"/>
              </a:ext>
            </a:extLst>
          </p:cNvPr>
          <p:cNvSpPr>
            <a:spLocks noGrp="1"/>
          </p:cNvSpPr>
          <p:nvPr>
            <p:ph type="title"/>
          </p:nvPr>
        </p:nvSpPr>
        <p:spPr>
          <a:xfrm>
            <a:off x="435310" y="0"/>
            <a:ext cx="11657630" cy="1143000"/>
          </a:xfrm>
        </p:spPr>
        <p:txBody>
          <a:bodyPr>
            <a:normAutofit fontScale="90000"/>
          </a:bodyPr>
          <a:lstStyle/>
          <a:p>
            <a:pPr>
              <a:defRPr/>
            </a:pPr>
            <a:r>
              <a:rPr lang="fr-FR" dirty="0"/>
              <a:t>Ajout de champs provenant d’un autre jeu de données  par </a:t>
            </a:r>
            <a:r>
              <a:rPr lang="fr-FR" dirty="0" smtClean="0"/>
              <a:t>jointure : l</a:t>
            </a:r>
            <a:r>
              <a:rPr lang="fr-FR" b="1" dirty="0" smtClean="0"/>
              <a:t>es </a:t>
            </a:r>
            <a:r>
              <a:rPr lang="fr-FR" b="1" dirty="0"/>
              <a:t>jointures </a:t>
            </a:r>
            <a:r>
              <a:rPr lang="fr-FR" b="1" dirty="0" smtClean="0"/>
              <a:t>attributaires</a:t>
            </a:r>
            <a:endParaRPr lang="fr-FR" dirty="0"/>
          </a:p>
        </p:txBody>
      </p:sp>
      <p:sp>
        <p:nvSpPr>
          <p:cNvPr id="8195" name="Espace réservé du contenu 2">
            <a:extLst>
              <a:ext uri="{FF2B5EF4-FFF2-40B4-BE49-F238E27FC236}">
                <a16:creationId xmlns:a16="http://schemas.microsoft.com/office/drawing/2014/main" id="{8AE3806D-D759-4038-9C9C-701E42FED9BE}"/>
              </a:ext>
            </a:extLst>
          </p:cNvPr>
          <p:cNvSpPr>
            <a:spLocks noGrp="1"/>
          </p:cNvSpPr>
          <p:nvPr>
            <p:ph sz="quarter" idx="1"/>
          </p:nvPr>
        </p:nvSpPr>
        <p:spPr>
          <a:xfrm>
            <a:off x="609600" y="1570464"/>
            <a:ext cx="11483340" cy="5149850"/>
          </a:xfrm>
        </p:spPr>
        <p:txBody>
          <a:bodyPr/>
          <a:lstStyle/>
          <a:p>
            <a:pPr>
              <a:buNone/>
            </a:pPr>
            <a:r>
              <a:rPr lang="fr-FR" sz="3200" b="1" dirty="0" smtClean="0"/>
              <a:t>Objectif</a:t>
            </a:r>
            <a:r>
              <a:rPr lang="fr-FR" b="1" dirty="0" smtClean="0"/>
              <a:t>  : Ajouter </a:t>
            </a:r>
            <a:r>
              <a:rPr lang="fr-FR" b="1" dirty="0"/>
              <a:t>dans une table attributaire d</a:t>
            </a:r>
            <a:r>
              <a:rPr lang="fr-FR" b="1" dirty="0" smtClean="0"/>
              <a:t>es </a:t>
            </a:r>
            <a:r>
              <a:rPr lang="fr-FR" b="1" dirty="0"/>
              <a:t>champs provenant d’une autre </a:t>
            </a:r>
            <a:r>
              <a:rPr lang="fr-FR" b="1" dirty="0" smtClean="0"/>
              <a:t>table </a:t>
            </a:r>
            <a:endParaRPr lang="fr-FR" altLang="fr-FR" b="1" i="1" dirty="0" smtClean="0"/>
          </a:p>
          <a:p>
            <a:pPr eaLnBrk="1" hangingPunct="1">
              <a:buFont typeface="Wingdings 2" panose="05020102010507070707" pitchFamily="18" charset="2"/>
              <a:buNone/>
            </a:pPr>
            <a:endParaRPr lang="fr-FR" altLang="fr-FR" b="1" i="1" dirty="0" smtClean="0"/>
          </a:p>
          <a:p>
            <a:pPr eaLnBrk="1" hangingPunct="1">
              <a:buFont typeface="Wingdings 2" panose="05020102010507070707" pitchFamily="18" charset="2"/>
              <a:buNone/>
            </a:pPr>
            <a:r>
              <a:rPr lang="fr-FR" altLang="fr-FR" sz="3200" b="1" dirty="0" smtClean="0"/>
              <a:t>Principe général</a:t>
            </a:r>
          </a:p>
          <a:p>
            <a:pPr eaLnBrk="1" hangingPunct="1">
              <a:buFont typeface="Wingdings 2" panose="05020102010507070707" pitchFamily="18" charset="2"/>
              <a:buNone/>
            </a:pPr>
            <a:r>
              <a:rPr lang="fr-FR" altLang="fr-FR" dirty="0" smtClean="0"/>
              <a:t>A </a:t>
            </a:r>
            <a:r>
              <a:rPr lang="fr-FR" altLang="fr-FR" dirty="0"/>
              <a:t>partir de deux fichiers…</a:t>
            </a:r>
          </a:p>
          <a:p>
            <a:pPr lvl="1" eaLnBrk="1" hangingPunct="1"/>
            <a:r>
              <a:rPr lang="fr-FR" altLang="fr-FR" dirty="0"/>
              <a:t>une </a:t>
            </a:r>
            <a:r>
              <a:rPr lang="fr-FR" altLang="fr-FR" b="1" dirty="0"/>
              <a:t>table cible</a:t>
            </a:r>
            <a:r>
              <a:rPr lang="fr-FR" altLang="fr-FR" dirty="0"/>
              <a:t>, généralement une couche et sa table attributaire </a:t>
            </a:r>
            <a:r>
              <a:rPr lang="fr-FR" altLang="fr-FR" dirty="0" smtClean="0"/>
              <a:t>(</a:t>
            </a:r>
            <a:r>
              <a:rPr lang="fr-FR" altLang="fr-FR" sz="2000" i="1" dirty="0" smtClean="0"/>
              <a:t>ex</a:t>
            </a:r>
            <a:r>
              <a:rPr lang="fr-FR" altLang="fr-FR" sz="2000" i="1" dirty="0"/>
              <a:t> : la couche des </a:t>
            </a:r>
            <a:r>
              <a:rPr lang="fr-FR" altLang="fr-FR" sz="2000" i="1" dirty="0" smtClean="0"/>
              <a:t>départements)  </a:t>
            </a:r>
            <a:r>
              <a:rPr lang="fr-FR" altLang="fr-FR" dirty="0"/>
              <a:t>à laquelle on souhaite ajouter les champs présents dans…</a:t>
            </a:r>
          </a:p>
          <a:p>
            <a:pPr lvl="1" eaLnBrk="1" hangingPunct="1"/>
            <a:r>
              <a:rPr lang="fr-FR" altLang="fr-FR" dirty="0"/>
              <a:t>une </a:t>
            </a:r>
            <a:r>
              <a:rPr lang="fr-FR" altLang="fr-FR" b="1" dirty="0"/>
              <a:t>table jointe </a:t>
            </a:r>
            <a:r>
              <a:rPr lang="fr-FR" altLang="fr-FR" dirty="0"/>
              <a:t>(ex : un tableau statistique </a:t>
            </a:r>
            <a:r>
              <a:rPr lang="fr-FR" altLang="fr-FR" dirty="0" smtClean="0"/>
              <a:t>décrivant la population des </a:t>
            </a:r>
            <a:r>
              <a:rPr lang="fr-FR" altLang="fr-FR" dirty="0"/>
              <a:t>départements français</a:t>
            </a:r>
            <a:r>
              <a:rPr lang="fr-FR" altLang="fr-FR" dirty="0" smtClean="0"/>
              <a:t>)</a:t>
            </a:r>
            <a:endParaRPr lang="fr-FR" altLang="fr-FR" dirty="0"/>
          </a:p>
          <a:p>
            <a:pPr eaLnBrk="1" hangingPunct="1">
              <a:buFont typeface="Wingdings 2" panose="05020102010507070707" pitchFamily="18" charset="2"/>
              <a:buNone/>
            </a:pPr>
            <a:r>
              <a:rPr lang="fr-FR" altLang="fr-FR" dirty="0" smtClean="0"/>
              <a:t>La </a:t>
            </a:r>
            <a:r>
              <a:rPr lang="fr-FR" altLang="fr-FR" dirty="0"/>
              <a:t>jointure consiste à « rapatrier » les données de la table jointe vers les </a:t>
            </a:r>
            <a:r>
              <a:rPr lang="fr-FR" altLang="fr-FR" dirty="0" smtClean="0"/>
              <a:t>la </a:t>
            </a:r>
            <a:r>
              <a:rPr lang="fr-FR" altLang="fr-FR" dirty="0"/>
              <a:t>table </a:t>
            </a:r>
            <a:r>
              <a:rPr lang="fr-FR" altLang="fr-FR" dirty="0" smtClean="0"/>
              <a:t>cible</a:t>
            </a:r>
            <a:endParaRPr lang="fr-FR" altLang="fr-FR" dirty="0"/>
          </a:p>
        </p:txBody>
      </p:sp>
      <p:sp>
        <p:nvSpPr>
          <p:cNvPr id="3" name="Titre 1">
            <a:extLst>
              <a:ext uri="{FF2B5EF4-FFF2-40B4-BE49-F238E27FC236}">
                <a16:creationId xmlns:a16="http://schemas.microsoft.com/office/drawing/2014/main" id="{035CE5AD-751A-4084-BEC1-2C7279F3EAF1}"/>
              </a:ext>
            </a:extLst>
          </p:cNvPr>
          <p:cNvSpPr txBox="1">
            <a:spLocks/>
          </p:cNvSpPr>
          <p:nvPr/>
        </p:nvSpPr>
        <p:spPr>
          <a:xfrm rot="16200000">
            <a:off x="-3211346" y="3211344"/>
            <a:ext cx="6858002" cy="435308"/>
          </a:xfrm>
          <a:prstGeom prst="rect">
            <a:avLst/>
          </a:prstGeom>
          <a:solidFill>
            <a:schemeClr val="tx2">
              <a:lumMod val="75000"/>
              <a:lumOff val="25000"/>
            </a:schemeClr>
          </a:solidFill>
        </p:spPr>
        <p:txBody>
          <a:bodyPr vert="horz" lIns="91440" tIns="45720" rIns="91440" bIns="45720" rtlCol="0" anchor="ctr">
            <a:noAutofit/>
          </a:bodyPr>
          <a:lstStyle>
            <a:lvl1pPr algn="l" defTabSz="914400" rtl="0" eaLnBrk="1" latinLnBrk="0" hangingPunct="1">
              <a:lnSpc>
                <a:spcPct val="85000"/>
              </a:lnSpc>
              <a:spcBef>
                <a:spcPct val="0"/>
              </a:spcBef>
              <a:buNone/>
              <a:defRPr lang="fr-FR" sz="4400" b="1" kern="1200" spc="-120" baseline="0" dirty="0" smtClean="0">
                <a:solidFill>
                  <a:schemeClr val="tx2">
                    <a:lumMod val="75000"/>
                    <a:lumOff val="25000"/>
                  </a:schemeClr>
                </a:solidFill>
                <a:latin typeface="+mj-lt"/>
                <a:ea typeface="+mj-ea"/>
                <a:cs typeface="+mj-cs"/>
              </a:defRPr>
            </a:lvl1pPr>
          </a:lstStyle>
          <a:p>
            <a:r>
              <a:rPr lang="fr-FR" sz="2400" dirty="0">
                <a:solidFill>
                  <a:schemeClr val="bg1"/>
                </a:solidFill>
              </a:rPr>
              <a:t>  </a:t>
            </a:r>
            <a:r>
              <a:rPr lang="fr-FR" sz="2400" dirty="0" smtClean="0">
                <a:solidFill>
                  <a:schemeClr val="bg1"/>
                </a:solidFill>
              </a:rPr>
              <a:t>Jointure </a:t>
            </a:r>
            <a:r>
              <a:rPr lang="fr-FR" sz="2400" dirty="0">
                <a:solidFill>
                  <a:schemeClr val="bg1"/>
                </a:solidFill>
              </a:rPr>
              <a:t>attributaire</a:t>
            </a:r>
          </a:p>
        </p:txBody>
      </p:sp>
    </p:spTree>
    <p:extLst>
      <p:ext uri="{BB962C8B-B14F-4D97-AF65-F5344CB8AC3E}">
        <p14:creationId xmlns:p14="http://schemas.microsoft.com/office/powerpoint/2010/main" val="753246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9590F821-CA0F-440D-A072-A8D911151B16}"/>
              </a:ext>
            </a:extLst>
          </p:cNvPr>
          <p:cNvSpPr txBox="1">
            <a:spLocks/>
          </p:cNvSpPr>
          <p:nvPr/>
        </p:nvSpPr>
        <p:spPr>
          <a:xfrm rot="16200000">
            <a:off x="-3241163" y="3211344"/>
            <a:ext cx="6858002" cy="435308"/>
          </a:xfrm>
          <a:prstGeom prst="rect">
            <a:avLst/>
          </a:prstGeom>
          <a:solidFill>
            <a:schemeClr val="tx2">
              <a:lumMod val="75000"/>
              <a:lumOff val="25000"/>
            </a:schemeClr>
          </a:solidFill>
        </p:spPr>
        <p:txBody>
          <a:bodyPr vert="horz" lIns="91440" tIns="45720" rIns="91440" bIns="45720" rtlCol="0" anchor="ctr">
            <a:noAutofit/>
          </a:bodyPr>
          <a:lstStyle>
            <a:lvl1pPr algn="l" defTabSz="914400" rtl="0" eaLnBrk="1" latinLnBrk="0" hangingPunct="1">
              <a:lnSpc>
                <a:spcPct val="85000"/>
              </a:lnSpc>
              <a:spcBef>
                <a:spcPct val="0"/>
              </a:spcBef>
              <a:buNone/>
              <a:defRPr lang="fr-FR" sz="4400" b="1" kern="1200" spc="-120" baseline="0" dirty="0" smtClean="0">
                <a:solidFill>
                  <a:schemeClr val="tx2">
                    <a:lumMod val="75000"/>
                    <a:lumOff val="25000"/>
                  </a:schemeClr>
                </a:solidFill>
                <a:latin typeface="+mj-lt"/>
                <a:ea typeface="+mj-ea"/>
                <a:cs typeface="+mj-cs"/>
              </a:defRPr>
            </a:lvl1pPr>
          </a:lstStyle>
          <a:p>
            <a:r>
              <a:rPr lang="fr-FR" sz="2400" dirty="0">
                <a:solidFill>
                  <a:schemeClr val="bg1"/>
                </a:solidFill>
              </a:rPr>
              <a:t>   Jointure attributaire</a:t>
            </a:r>
          </a:p>
        </p:txBody>
      </p:sp>
      <p:sp>
        <p:nvSpPr>
          <p:cNvPr id="9" name="Titre 1">
            <a:extLst>
              <a:ext uri="{FF2B5EF4-FFF2-40B4-BE49-F238E27FC236}">
                <a16:creationId xmlns:a16="http://schemas.microsoft.com/office/drawing/2014/main" id="{07B03A53-F91A-4D70-9FDD-07816A05C466}"/>
              </a:ext>
            </a:extLst>
          </p:cNvPr>
          <p:cNvSpPr>
            <a:spLocks noGrp="1"/>
          </p:cNvSpPr>
          <p:nvPr>
            <p:ph type="title"/>
          </p:nvPr>
        </p:nvSpPr>
        <p:spPr>
          <a:xfrm>
            <a:off x="435310" y="-277093"/>
            <a:ext cx="8050213" cy="1143000"/>
          </a:xfrm>
        </p:spPr>
        <p:txBody>
          <a:bodyPr>
            <a:normAutofit/>
          </a:bodyPr>
          <a:lstStyle/>
          <a:p>
            <a:pPr>
              <a:defRPr/>
            </a:pPr>
            <a:r>
              <a:rPr lang="fr-FR" b="1" dirty="0"/>
              <a:t>Les jointures </a:t>
            </a:r>
            <a:r>
              <a:rPr lang="fr-FR" b="1" dirty="0" smtClean="0"/>
              <a:t>attributaires</a:t>
            </a:r>
            <a:endParaRPr lang="fr-FR" dirty="0"/>
          </a:p>
        </p:txBody>
      </p:sp>
      <p:pic>
        <p:nvPicPr>
          <p:cNvPr id="7" name="Image 6"/>
          <p:cNvPicPr>
            <a:picLocks noChangeAspect="1"/>
          </p:cNvPicPr>
          <p:nvPr/>
        </p:nvPicPr>
        <p:blipFill>
          <a:blip r:embed="rId2"/>
          <a:stretch>
            <a:fillRect/>
          </a:stretch>
        </p:blipFill>
        <p:spPr>
          <a:xfrm>
            <a:off x="717497" y="2066733"/>
            <a:ext cx="6687155" cy="1645892"/>
          </a:xfrm>
          <a:prstGeom prst="rect">
            <a:avLst/>
          </a:prstGeom>
        </p:spPr>
      </p:pic>
      <p:pic>
        <p:nvPicPr>
          <p:cNvPr id="10" name="Image 9"/>
          <p:cNvPicPr>
            <a:picLocks noChangeAspect="1"/>
          </p:cNvPicPr>
          <p:nvPr/>
        </p:nvPicPr>
        <p:blipFill>
          <a:blip r:embed="rId3"/>
          <a:stretch>
            <a:fillRect/>
          </a:stretch>
        </p:blipFill>
        <p:spPr>
          <a:xfrm>
            <a:off x="717497" y="652107"/>
            <a:ext cx="10998574" cy="1405294"/>
          </a:xfrm>
          <a:prstGeom prst="rect">
            <a:avLst/>
          </a:prstGeom>
        </p:spPr>
      </p:pic>
      <p:pic>
        <p:nvPicPr>
          <p:cNvPr id="11" name="Image 10"/>
          <p:cNvPicPr>
            <a:picLocks noChangeAspect="1"/>
          </p:cNvPicPr>
          <p:nvPr/>
        </p:nvPicPr>
        <p:blipFill rotWithShape="1">
          <a:blip r:embed="rId4"/>
          <a:srcRect t="2641" b="1"/>
          <a:stretch/>
        </p:blipFill>
        <p:spPr>
          <a:xfrm>
            <a:off x="7515930" y="1795107"/>
            <a:ext cx="3705349" cy="1866752"/>
          </a:xfrm>
          <a:prstGeom prst="rect">
            <a:avLst/>
          </a:prstGeom>
        </p:spPr>
      </p:pic>
    </p:spTree>
    <p:extLst>
      <p:ext uri="{BB962C8B-B14F-4D97-AF65-F5344CB8AC3E}">
        <p14:creationId xmlns:p14="http://schemas.microsoft.com/office/powerpoint/2010/main" val="414091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5BA80E9-709C-4E6C-9EBE-5989DC4CFD58}" type="slidenum">
              <a:rPr lang="fr-FR" smtClean="0"/>
              <a:pPr/>
              <a:t>9</a:t>
            </a:fld>
            <a:endParaRPr lang="fr-FR" dirty="0"/>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2050" t="-325" r="-2050" b="57409"/>
          <a:stretch/>
        </p:blipFill>
        <p:spPr>
          <a:xfrm>
            <a:off x="375676" y="566517"/>
            <a:ext cx="11694312" cy="3013245"/>
          </a:xfrm>
          <a:prstGeom prst="rect">
            <a:avLst/>
          </a:prstGeom>
        </p:spPr>
      </p:pic>
      <p:sp>
        <p:nvSpPr>
          <p:cNvPr id="6" name="Titre 1">
            <a:extLst>
              <a:ext uri="{FF2B5EF4-FFF2-40B4-BE49-F238E27FC236}">
                <a16:creationId xmlns:a16="http://schemas.microsoft.com/office/drawing/2014/main" id="{9590F821-CA0F-440D-A072-A8D911151B16}"/>
              </a:ext>
            </a:extLst>
          </p:cNvPr>
          <p:cNvSpPr txBox="1">
            <a:spLocks/>
          </p:cNvSpPr>
          <p:nvPr/>
        </p:nvSpPr>
        <p:spPr>
          <a:xfrm rot="16200000">
            <a:off x="-3270980" y="3211344"/>
            <a:ext cx="6858002" cy="435308"/>
          </a:xfrm>
          <a:prstGeom prst="rect">
            <a:avLst/>
          </a:prstGeom>
          <a:solidFill>
            <a:schemeClr val="tx2">
              <a:lumMod val="75000"/>
              <a:lumOff val="25000"/>
            </a:schemeClr>
          </a:solidFill>
        </p:spPr>
        <p:txBody>
          <a:bodyPr vert="horz" lIns="91440" tIns="45720" rIns="91440" bIns="45720" rtlCol="0" anchor="ctr">
            <a:noAutofit/>
          </a:bodyPr>
          <a:lstStyle>
            <a:lvl1pPr algn="l" defTabSz="914400" rtl="0" eaLnBrk="1" latinLnBrk="0" hangingPunct="1">
              <a:lnSpc>
                <a:spcPct val="85000"/>
              </a:lnSpc>
              <a:spcBef>
                <a:spcPct val="0"/>
              </a:spcBef>
              <a:buNone/>
              <a:defRPr lang="fr-FR" sz="4400" b="1" kern="1200" spc="-120" baseline="0" dirty="0" smtClean="0">
                <a:solidFill>
                  <a:schemeClr val="tx2">
                    <a:lumMod val="75000"/>
                    <a:lumOff val="25000"/>
                  </a:schemeClr>
                </a:solidFill>
                <a:latin typeface="+mj-lt"/>
                <a:ea typeface="+mj-ea"/>
                <a:cs typeface="+mj-cs"/>
              </a:defRPr>
            </a:lvl1pPr>
          </a:lstStyle>
          <a:p>
            <a:r>
              <a:rPr lang="fr-FR" sz="2400" dirty="0">
                <a:solidFill>
                  <a:schemeClr val="bg1"/>
                </a:solidFill>
              </a:rPr>
              <a:t> Jointure attributaire</a:t>
            </a:r>
          </a:p>
        </p:txBody>
      </p:sp>
      <p:sp>
        <p:nvSpPr>
          <p:cNvPr id="7" name="Titre 1">
            <a:extLst>
              <a:ext uri="{FF2B5EF4-FFF2-40B4-BE49-F238E27FC236}">
                <a16:creationId xmlns:a16="http://schemas.microsoft.com/office/drawing/2014/main" id="{07B03A53-F91A-4D70-9FDD-07816A05C466}"/>
              </a:ext>
            </a:extLst>
          </p:cNvPr>
          <p:cNvSpPr>
            <a:spLocks noGrp="1"/>
          </p:cNvSpPr>
          <p:nvPr>
            <p:ph type="title"/>
          </p:nvPr>
        </p:nvSpPr>
        <p:spPr>
          <a:xfrm>
            <a:off x="435310" y="-277093"/>
            <a:ext cx="8050213" cy="1143000"/>
          </a:xfrm>
        </p:spPr>
        <p:txBody>
          <a:bodyPr>
            <a:normAutofit/>
          </a:bodyPr>
          <a:lstStyle/>
          <a:p>
            <a:pPr>
              <a:defRPr/>
            </a:pPr>
            <a:r>
              <a:rPr lang="fr-FR" b="1" dirty="0"/>
              <a:t>Les jointures </a:t>
            </a:r>
            <a:r>
              <a:rPr lang="fr-FR" b="1" dirty="0" smtClean="0"/>
              <a:t>attributaires</a:t>
            </a:r>
            <a:endParaRPr lang="fr-FR" dirty="0"/>
          </a:p>
        </p:txBody>
      </p:sp>
    </p:spTree>
    <p:extLst>
      <p:ext uri="{BB962C8B-B14F-4D97-AF65-F5344CB8AC3E}">
        <p14:creationId xmlns:p14="http://schemas.microsoft.com/office/powerpoint/2010/main" val="3560461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Métropolitain">
  <a:themeElements>
    <a:clrScheme name="Métropolitai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étropolitai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étropolitai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3521</TotalTime>
  <Words>1638</Words>
  <Application>Microsoft Office PowerPoint</Application>
  <PresentationFormat>Grand écran</PresentationFormat>
  <Paragraphs>163</Paragraphs>
  <Slides>24</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24</vt:i4>
      </vt:variant>
    </vt:vector>
  </HeadingPairs>
  <TitlesOfParts>
    <vt:vector size="31" baseType="lpstr">
      <vt:lpstr>Arial</vt:lpstr>
      <vt:lpstr>Calibri</vt:lpstr>
      <vt:lpstr>Calibri Light</vt:lpstr>
      <vt:lpstr>Times New Roman</vt:lpstr>
      <vt:lpstr>Wingdings</vt:lpstr>
      <vt:lpstr>Wingdings 2</vt:lpstr>
      <vt:lpstr>Métropolitain</vt:lpstr>
      <vt:lpstr>Ajout de champs dans la table attributaire - Calcul de nouveau champs  - Ajout de nouveaux champs par « jointure attributaire »</vt:lpstr>
      <vt:lpstr>Plan</vt:lpstr>
      <vt:lpstr>Création de nouveaux champs et calculs</vt:lpstr>
      <vt:lpstr>Présentation PowerPoint</vt:lpstr>
      <vt:lpstr>Présentation PowerPoint</vt:lpstr>
      <vt:lpstr>Présentation PowerPoint</vt:lpstr>
      <vt:lpstr>Ajout de champs provenant d’un autre jeu de données  par jointure : les jointures attributaires</vt:lpstr>
      <vt:lpstr>Les jointures attributaires</vt:lpstr>
      <vt:lpstr>Les jointures attributaires</vt:lpstr>
      <vt:lpstr>Les jointures attributaires</vt:lpstr>
      <vt:lpstr>Les jointures attributaires</vt:lpstr>
      <vt:lpstr>L’importance du champ identifiant commun dans les deux tables</vt:lpstr>
      <vt:lpstr>L’importance du champ identifiant commun dans les deux tables</vt:lpstr>
      <vt:lpstr>Jointure attributaire en pratique  Réaliser une jointure attributaire avec QGIS </vt:lpstr>
      <vt:lpstr>Jointures</vt:lpstr>
      <vt:lpstr>Les jointures attributaires 3/3</vt:lpstr>
      <vt:lpstr>Préparation du fichier Excel</vt:lpstr>
      <vt:lpstr>Préparation du fichier Excel</vt:lpstr>
      <vt:lpstr>Préparation du fichier Excel</vt:lpstr>
      <vt:lpstr>Préparation du fichier Excel</vt:lpstr>
      <vt:lpstr>Préparation du fichier Excel</vt:lpstr>
      <vt:lpstr>Pourquoi les toponymes (ici NOM_IRIS) ne doivent pas être choisis comme identifiants</vt:lpstr>
      <vt:lpstr>Une fois la jointure réalisée</vt:lpstr>
      <vt:lpstr>Pour compléter le TD03 et réviser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C2S  Cartographie, statistiques et systèmes d’information géographique (SIG)</dc:title>
  <dc:creator>Christina Aschan</dc:creator>
  <cp:lastModifiedBy>C Aschan</cp:lastModifiedBy>
  <cp:revision>313</cp:revision>
  <cp:lastPrinted>2020-09-28T12:12:13Z</cp:lastPrinted>
  <dcterms:created xsi:type="dcterms:W3CDTF">2020-09-24T16:21:13Z</dcterms:created>
  <dcterms:modified xsi:type="dcterms:W3CDTF">2025-08-31T15:52:16Z</dcterms:modified>
</cp:coreProperties>
</file>