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59" r:id="rId5"/>
    <p:sldId id="272" r:id="rId6"/>
    <p:sldId id="273" r:id="rId7"/>
    <p:sldId id="260" r:id="rId8"/>
    <p:sldId id="266" r:id="rId9"/>
    <p:sldId id="267" r:id="rId10"/>
    <p:sldId id="263" r:id="rId11"/>
    <p:sldId id="270" r:id="rId12"/>
    <p:sldId id="269" r:id="rId13"/>
    <p:sldId id="268" r:id="rId14"/>
    <p:sldId id="271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00FF"/>
    <a:srgbClr val="FF9933"/>
    <a:srgbClr val="FF5050"/>
    <a:srgbClr val="FF7C80"/>
    <a:srgbClr val="008080"/>
    <a:srgbClr val="0066FF"/>
    <a:srgbClr val="3333CC"/>
    <a:srgbClr val="FF6600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64" autoAdjust="0"/>
    <p:restoredTop sz="93979" autoAdjust="0"/>
  </p:normalViewPr>
  <p:slideViewPr>
    <p:cSldViewPr snapToGrid="0">
      <p:cViewPr varScale="1">
        <p:scale>
          <a:sx n="113" d="100"/>
          <a:sy n="113" d="100"/>
        </p:scale>
        <p:origin x="8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gue-Bayeux Wilfried" userId="3a977432-c7b7-4abe-9186-30270bee3d36" providerId="ADAL" clId="{222F91AC-00F4-4D03-A375-E94A656E5086}"/>
    <pc:docChg chg="custSel addSld modSld">
      <pc:chgData name="Segue-Bayeux Wilfried" userId="3a977432-c7b7-4abe-9186-30270bee3d36" providerId="ADAL" clId="{222F91AC-00F4-4D03-A375-E94A656E5086}" dt="2026-08-24T19:52:59.391" v="783" actId="20577"/>
      <pc:docMkLst>
        <pc:docMk/>
      </pc:docMkLst>
      <pc:sldChg chg="modSp mod">
        <pc:chgData name="Segue-Bayeux Wilfried" userId="3a977432-c7b7-4abe-9186-30270bee3d36" providerId="ADAL" clId="{222F91AC-00F4-4D03-A375-E94A656E5086}" dt="2026-08-24T19:32:32.127" v="10" actId="20577"/>
        <pc:sldMkLst>
          <pc:docMk/>
          <pc:sldMk cId="1666136521" sldId="259"/>
        </pc:sldMkLst>
        <pc:spChg chg="mod">
          <ac:chgData name="Segue-Bayeux Wilfried" userId="3a977432-c7b7-4abe-9186-30270bee3d36" providerId="ADAL" clId="{222F91AC-00F4-4D03-A375-E94A656E5086}" dt="2026-08-24T19:32:32.127" v="10" actId="20577"/>
          <ac:spMkLst>
            <pc:docMk/>
            <pc:sldMk cId="1666136521" sldId="259"/>
            <ac:spMk id="2" creationId="{00000000-0000-0000-0000-000000000000}"/>
          </ac:spMkLst>
        </pc:spChg>
      </pc:sldChg>
      <pc:sldChg chg="modSp mod modAnim">
        <pc:chgData name="Segue-Bayeux Wilfried" userId="3a977432-c7b7-4abe-9186-30270bee3d36" providerId="ADAL" clId="{222F91AC-00F4-4D03-A375-E94A656E5086}" dt="2026-08-24T19:51:12.326" v="617" actId="113"/>
        <pc:sldMkLst>
          <pc:docMk/>
          <pc:sldMk cId="122849557" sldId="260"/>
        </pc:sldMkLst>
        <pc:spChg chg="mod">
          <ac:chgData name="Segue-Bayeux Wilfried" userId="3a977432-c7b7-4abe-9186-30270bee3d36" providerId="ADAL" clId="{222F91AC-00F4-4D03-A375-E94A656E5086}" dt="2026-08-24T19:51:12.326" v="617" actId="113"/>
          <ac:spMkLst>
            <pc:docMk/>
            <pc:sldMk cId="122849557" sldId="260"/>
            <ac:spMk id="3" creationId="{00000000-0000-0000-0000-000000000000}"/>
          </ac:spMkLst>
        </pc:spChg>
      </pc:sldChg>
      <pc:sldChg chg="modSp mod">
        <pc:chgData name="Segue-Bayeux Wilfried" userId="3a977432-c7b7-4abe-9186-30270bee3d36" providerId="ADAL" clId="{222F91AC-00F4-4D03-A375-E94A656E5086}" dt="2026-08-24T19:52:59.391" v="783" actId="20577"/>
        <pc:sldMkLst>
          <pc:docMk/>
          <pc:sldMk cId="3908341887" sldId="265"/>
        </pc:sldMkLst>
        <pc:spChg chg="mod">
          <ac:chgData name="Segue-Bayeux Wilfried" userId="3a977432-c7b7-4abe-9186-30270bee3d36" providerId="ADAL" clId="{222F91AC-00F4-4D03-A375-E94A656E5086}" dt="2026-08-24T19:52:32.604" v="774" actId="20577"/>
          <ac:spMkLst>
            <pc:docMk/>
            <pc:sldMk cId="3908341887" sldId="265"/>
            <ac:spMk id="2" creationId="{00000000-0000-0000-0000-000000000000}"/>
          </ac:spMkLst>
        </pc:spChg>
        <pc:spChg chg="mod">
          <ac:chgData name="Segue-Bayeux Wilfried" userId="3a977432-c7b7-4abe-9186-30270bee3d36" providerId="ADAL" clId="{222F91AC-00F4-4D03-A375-E94A656E5086}" dt="2026-08-24T19:52:59.391" v="783" actId="20577"/>
          <ac:spMkLst>
            <pc:docMk/>
            <pc:sldMk cId="3908341887" sldId="265"/>
            <ac:spMk id="3" creationId="{00000000-0000-0000-0000-000000000000}"/>
          </ac:spMkLst>
        </pc:spChg>
      </pc:sldChg>
      <pc:sldChg chg="modSp mod">
        <pc:chgData name="Segue-Bayeux Wilfried" userId="3a977432-c7b7-4abe-9186-30270bee3d36" providerId="ADAL" clId="{222F91AC-00F4-4D03-A375-E94A656E5086}" dt="2026-08-24T19:51:23.917" v="618" actId="207"/>
        <pc:sldMkLst>
          <pc:docMk/>
          <pc:sldMk cId="2668085552" sldId="266"/>
        </pc:sldMkLst>
        <pc:spChg chg="mod">
          <ac:chgData name="Segue-Bayeux Wilfried" userId="3a977432-c7b7-4abe-9186-30270bee3d36" providerId="ADAL" clId="{222F91AC-00F4-4D03-A375-E94A656E5086}" dt="2026-08-24T19:51:23.917" v="618" actId="207"/>
          <ac:spMkLst>
            <pc:docMk/>
            <pc:sldMk cId="2668085552" sldId="266"/>
            <ac:spMk id="2" creationId="{6BFEA24E-64D3-4A20-803C-DAC845C25070}"/>
          </ac:spMkLst>
        </pc:spChg>
      </pc:sldChg>
      <pc:sldChg chg="addSp modSp new mod modTransition">
        <pc:chgData name="Segue-Bayeux Wilfried" userId="3a977432-c7b7-4abe-9186-30270bee3d36" providerId="ADAL" clId="{222F91AC-00F4-4D03-A375-E94A656E5086}" dt="2026-08-24T19:50:56.374" v="615"/>
        <pc:sldMkLst>
          <pc:docMk/>
          <pc:sldMk cId="3201658687" sldId="273"/>
        </pc:sldMkLst>
        <pc:spChg chg="add mod">
          <ac:chgData name="Segue-Bayeux Wilfried" userId="3a977432-c7b7-4abe-9186-30270bee3d36" providerId="ADAL" clId="{222F91AC-00F4-4D03-A375-E94A656E5086}" dt="2026-08-24T19:50:46.894" v="614" actId="20577"/>
          <ac:spMkLst>
            <pc:docMk/>
            <pc:sldMk cId="3201658687" sldId="273"/>
            <ac:spMk id="3" creationId="{4888AA59-3060-4E74-A7C6-EB7F7C36D0B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392F4-2715-4A1A-87A3-B4DFF9F23143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7ED2C-6B14-484A-AF62-534C3B2BBD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626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2781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7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462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597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8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04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88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857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523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19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7740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73A9775-20DA-45E6-969E-CF102E951518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C8D44DD-4E2D-4232-A49C-259BEEB32D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16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ilymotion.com/video/x7wsg2y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008080"/>
            </a:solidFill>
          </a:ln>
        </p:spPr>
        <p:txBody>
          <a:bodyPr/>
          <a:lstStyle/>
          <a:p>
            <a:r>
              <a:rPr lang="fr-FR" dirty="0">
                <a:solidFill>
                  <a:srgbClr val="00B050"/>
                </a:solidFill>
              </a:rPr>
              <a:t>Les registres littéraires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Éléments de théorie littéraire</a:t>
            </a:r>
          </a:p>
        </p:txBody>
      </p:sp>
    </p:spTree>
    <p:extLst>
      <p:ext uri="{BB962C8B-B14F-4D97-AF65-F5344CB8AC3E}">
        <p14:creationId xmlns:p14="http://schemas.microsoft.com/office/powerpoint/2010/main" val="166613652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lysse, héros d'avenir">
            <a:extLst>
              <a:ext uri="{FF2B5EF4-FFF2-40B4-BE49-F238E27FC236}">
                <a16:creationId xmlns:a16="http://schemas.microsoft.com/office/drawing/2014/main" id="{3F3637E4-561F-4A49-AB15-25200EC32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52438"/>
            <a:ext cx="11906250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328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88AA59-3060-4E74-A7C6-EB7F7C36D0B0}"/>
              </a:ext>
            </a:extLst>
          </p:cNvPr>
          <p:cNvSpPr txBox="1"/>
          <p:nvPr/>
        </p:nvSpPr>
        <p:spPr>
          <a:xfrm>
            <a:off x="3048000" y="2967335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50"/>
                </a:solidFill>
              </a:rPr>
              <a:t>Définition</a:t>
            </a:r>
            <a:r>
              <a:rPr lang="fr-FR" b="1" dirty="0">
                <a:solidFill>
                  <a:srgbClr val="00B050"/>
                </a:solidFill>
              </a:rPr>
              <a:t>: </a:t>
            </a:r>
            <a:r>
              <a:rPr lang="fr-FR" b="1" dirty="0">
                <a:solidFill>
                  <a:srgbClr val="008080"/>
                </a:solidFill>
              </a:rPr>
              <a:t>le registre est le travail du texte (l’art de l’écrivain, écrivaine) pour exprimer ou provoquer une émotion particulière du lecteur. Le registre permet ainsi d’exprimer un sentiment d’une façon poétique, c’est-à-dire dans un langage particulier.</a:t>
            </a:r>
          </a:p>
        </p:txBody>
      </p:sp>
    </p:spTree>
    <p:extLst>
      <p:ext uri="{BB962C8B-B14F-4D97-AF65-F5344CB8AC3E}">
        <p14:creationId xmlns:p14="http://schemas.microsoft.com/office/powerpoint/2010/main" val="320165868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8080"/>
                </a:solidFill>
                <a:sym typeface="Wingdings" panose="05000000000000000000" pitchFamily="2" charset="2"/>
              </a:rPr>
              <a:t></a:t>
            </a:r>
            <a:r>
              <a:rPr lang="fr-FR" b="1" dirty="0">
                <a:solidFill>
                  <a:srgbClr val="008080"/>
                </a:solidFill>
              </a:rPr>
              <a:t>Les registres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31136" y="2290916"/>
            <a:ext cx="7729728" cy="4257368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fr-FR" b="1" dirty="0">
                <a:solidFill>
                  <a:srgbClr val="FF66FF"/>
                </a:solidFill>
              </a:rPr>
              <a:t>Comique (humour &amp; ironie)</a:t>
            </a:r>
          </a:p>
          <a:p>
            <a:r>
              <a:rPr lang="fr-FR" b="1" dirty="0">
                <a:solidFill>
                  <a:srgbClr val="00B0F0"/>
                </a:solidFill>
                <a:sym typeface="Wingdings" panose="05000000000000000000" pitchFamily="2" charset="2"/>
              </a:rPr>
              <a:t>Epique:</a:t>
            </a:r>
            <a:r>
              <a:rPr lang="fr-FR" dirty="0">
                <a:sym typeface="Wingdings" panose="05000000000000000000" pitchFamily="2" charset="2"/>
              </a:rPr>
              <a:t> chanter, louer, célébrer les exploits d’un héros (Ulysse, </a:t>
            </a:r>
            <a:r>
              <a:rPr lang="fr-FR" i="1" dirty="0">
                <a:sym typeface="Wingdings" panose="05000000000000000000" pitchFamily="2" charset="2"/>
              </a:rPr>
              <a:t>Iliade et L’odyssée </a:t>
            </a:r>
            <a:r>
              <a:rPr lang="fr-FR" dirty="0">
                <a:sym typeface="Wingdings" panose="05000000000000000000" pitchFamily="2" charset="2"/>
              </a:rPr>
              <a:t>)</a:t>
            </a:r>
            <a:endParaRPr lang="fr-FR" dirty="0"/>
          </a:p>
          <a:p>
            <a:r>
              <a:rPr lang="fr-FR" b="1" dirty="0">
                <a:solidFill>
                  <a:srgbClr val="9966FF"/>
                </a:solidFill>
                <a:sym typeface="Wingdings" panose="05000000000000000000" pitchFamily="2" charset="2"/>
              </a:rPr>
              <a:t>Fantastique</a:t>
            </a:r>
            <a:r>
              <a:rPr lang="fr-FR" dirty="0">
                <a:sym typeface="Wingdings" panose="05000000000000000000" pitchFamily="2" charset="2"/>
              </a:rPr>
              <a:t> (raconter des événements surnaturels), étonner et gêner la compréhension du personnage, du lecteur</a:t>
            </a:r>
          </a:p>
          <a:p>
            <a:r>
              <a:rPr lang="fr-FR" b="1" dirty="0">
                <a:solidFill>
                  <a:srgbClr val="FF7C80"/>
                </a:solidFill>
              </a:rPr>
              <a:t>Lyrique</a:t>
            </a:r>
            <a:r>
              <a:rPr lang="fr-FR" dirty="0"/>
              <a:t> &lt; </a:t>
            </a:r>
            <a:r>
              <a:rPr lang="fr-FR" b="1" dirty="0">
                <a:solidFill>
                  <a:srgbClr val="00B050"/>
                </a:solidFill>
              </a:rPr>
              <a:t>lyre</a:t>
            </a:r>
            <a:r>
              <a:rPr lang="fr-FR" dirty="0"/>
              <a:t>, gr: instrument de musique à corde </a:t>
            </a:r>
            <a:r>
              <a:rPr lang="fr-FR" dirty="0">
                <a:sym typeface="Wingdings" panose="05000000000000000000" pitchFamily="2" charset="2"/>
              </a:rPr>
              <a:t> poétique</a:t>
            </a:r>
          </a:p>
          <a:p>
            <a:r>
              <a:rPr lang="fr-FR" b="1" dirty="0">
                <a:solidFill>
                  <a:srgbClr val="CC00CC"/>
                </a:solidFill>
                <a:sym typeface="Wingdings" panose="05000000000000000000" pitchFamily="2" charset="2"/>
              </a:rPr>
              <a:t>Élégiaque : </a:t>
            </a:r>
            <a:r>
              <a:rPr lang="fr-FR" dirty="0">
                <a:solidFill>
                  <a:schemeClr val="tx1"/>
                </a:solidFill>
                <a:sym typeface="Wingdings" panose="05000000000000000000" pitchFamily="2" charset="2"/>
              </a:rPr>
              <a:t>poème triste ou chant de célébration suscitée par la mort d’une personne. Expression de la plainte causée par les tourments de l’amour ( à partir de la Renaissance)</a:t>
            </a:r>
          </a:p>
          <a:p>
            <a:r>
              <a:rPr lang="fr-FR" b="1" dirty="0">
                <a:solidFill>
                  <a:srgbClr val="0070C0"/>
                </a:solidFill>
                <a:sym typeface="Wingdings" panose="05000000000000000000" pitchFamily="2" charset="2"/>
              </a:rPr>
              <a:t>Merveilleux</a:t>
            </a:r>
            <a:r>
              <a:rPr lang="fr-FR" dirty="0">
                <a:sym typeface="Wingdings" panose="05000000000000000000" pitchFamily="2" charset="2"/>
              </a:rPr>
              <a:t>: faire rêver en plongeant le lecteur dans un monde différent du nôtre (Lord of the Ring)</a:t>
            </a:r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9933"/>
                </a:solidFill>
              </a:rPr>
              <a:t>Pathétique </a:t>
            </a:r>
            <a:r>
              <a:rPr lang="fr-FR" dirty="0"/>
              <a:t>&lt; </a:t>
            </a:r>
            <a:r>
              <a:rPr lang="fr-FR" b="1" dirty="0">
                <a:solidFill>
                  <a:srgbClr val="00B050"/>
                </a:solidFill>
              </a:rPr>
              <a:t>pathos</a:t>
            </a:r>
            <a:r>
              <a:rPr lang="fr-FR" dirty="0">
                <a:solidFill>
                  <a:srgbClr val="00B050"/>
                </a:solidFill>
              </a:rPr>
              <a:t>, </a:t>
            </a:r>
            <a:r>
              <a:rPr lang="fr-FR" dirty="0"/>
              <a:t>gr (</a:t>
            </a:r>
            <a:r>
              <a:rPr lang="fr-FR" b="1" dirty="0">
                <a:solidFill>
                  <a:srgbClr val="FF9933"/>
                </a:solidFill>
              </a:rPr>
              <a:t>dramatique</a:t>
            </a:r>
            <a:r>
              <a:rPr lang="fr-FR" dirty="0"/>
              <a:t>): provoque des émotions, des </a:t>
            </a:r>
            <a:r>
              <a:rPr lang="fr-FR" b="1" dirty="0">
                <a:solidFill>
                  <a:srgbClr val="FF9933"/>
                </a:solidFill>
              </a:rPr>
              <a:t>larmes (faire pleurer)</a:t>
            </a:r>
          </a:p>
          <a:p>
            <a:r>
              <a:rPr lang="fr-FR" b="1" dirty="0">
                <a:solidFill>
                  <a:srgbClr val="FF0000"/>
                </a:solidFill>
              </a:rPr>
              <a:t>Tragique = la désolation, la condamnation à la mort, le destin scellé. </a:t>
            </a:r>
            <a:r>
              <a:rPr lang="fr-FR" dirty="0">
                <a:solidFill>
                  <a:schemeClr val="tx1"/>
                </a:solidFill>
              </a:rPr>
              <a:t>(</a:t>
            </a:r>
            <a:r>
              <a:rPr lang="fr-FR" i="1" dirty="0">
                <a:solidFill>
                  <a:schemeClr val="tx1"/>
                </a:solidFill>
              </a:rPr>
              <a:t>Œdipe Roi</a:t>
            </a:r>
            <a:r>
              <a:rPr lang="fr-FR" dirty="0">
                <a:solidFill>
                  <a:schemeClr val="tx1"/>
                </a:solidFill>
              </a:rPr>
              <a:t>, Sophocle, </a:t>
            </a:r>
            <a:r>
              <a:rPr lang="fr-FR" i="1" dirty="0">
                <a:solidFill>
                  <a:schemeClr val="tx1"/>
                </a:solidFill>
              </a:rPr>
              <a:t>Phèdre</a:t>
            </a:r>
            <a:r>
              <a:rPr lang="fr-FR" dirty="0">
                <a:solidFill>
                  <a:schemeClr val="tx1"/>
                </a:solidFill>
              </a:rPr>
              <a:t>).</a:t>
            </a:r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2849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FEA24E-64D3-4A20-803C-DAC845C25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 registres (et des esthétiques) à bien </a:t>
            </a:r>
            <a:r>
              <a:rPr lang="fr-FR" dirty="0">
                <a:solidFill>
                  <a:srgbClr val="FF0000"/>
                </a:solidFill>
              </a:rPr>
              <a:t>distinguer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3D3E1E-CF71-4AF8-BCEB-2A9A109C5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8085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r>
              <a:rPr lang="fr-FR" dirty="0">
                <a:solidFill>
                  <a:srgbClr val="FF9933"/>
                </a:solidFill>
              </a:rPr>
              <a:t>Le merveilleux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291" y="2947035"/>
            <a:ext cx="3304337" cy="2736000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8080"/>
                </a:solidFill>
              </a:rPr>
              <a:t>Féérique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8080"/>
                </a:solidFill>
              </a:rPr>
              <a:t>Univers clos, séparé de la réalité et cohérent par lui-même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8080"/>
                </a:solidFill>
              </a:rPr>
              <a:t>Les éléments féériques sont « naturels » pour les personnages qui y vivent.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8080"/>
                </a:solidFill>
              </a:rPr>
              <a:t>Ex: </a:t>
            </a:r>
            <a:r>
              <a:rPr lang="fr-FR" b="1" i="1" dirty="0">
                <a:solidFill>
                  <a:srgbClr val="008080"/>
                </a:solidFill>
              </a:rPr>
              <a:t>Le Seigneur des anneaux, </a:t>
            </a:r>
            <a:r>
              <a:rPr lang="fr-FR" b="1" dirty="0">
                <a:solidFill>
                  <a:srgbClr val="008080"/>
                </a:solidFill>
              </a:rPr>
              <a:t>J. R. R. Tolkien.</a:t>
            </a:r>
          </a:p>
        </p:txBody>
      </p:sp>
    </p:spTree>
    <p:extLst>
      <p:ext uri="{BB962C8B-B14F-4D97-AF65-F5344CB8AC3E}">
        <p14:creationId xmlns:p14="http://schemas.microsoft.com/office/powerpoint/2010/main" val="39037596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9AE6E1C-53BA-4757-B544-D1C80F213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5096"/>
            <a:ext cx="12184788" cy="64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4556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A27D233-D124-4A76-936C-958244F92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0828"/>
            <a:ext cx="12192000" cy="395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02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1ADC0E-4604-4955-899E-8CEEBE729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CC00CC"/>
                </a:solidFill>
              </a:rPr>
              <a:t>Le fantastique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32BDFB4-1D63-43B0-811F-9E7196F3A1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81150" y="3496279"/>
            <a:ext cx="4271963" cy="1386266"/>
          </a:xfrm>
          <a:prstGeom prst="rect">
            <a:avLst/>
          </a:prstGeo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C6A359A-6F94-41E4-9EA5-67931A198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413982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fr-FR" b="1" u="sng" dirty="0"/>
              <a:t>Description</a:t>
            </a:r>
            <a:r>
              <a:rPr lang="fr-FR" b="1" dirty="0"/>
              <a:t>: environnement </a:t>
            </a:r>
            <a:r>
              <a:rPr lang="fr-FR" b="1" dirty="0">
                <a:solidFill>
                  <a:srgbClr val="00B050"/>
                </a:solidFill>
              </a:rPr>
              <a:t>réaliste</a:t>
            </a:r>
            <a:r>
              <a:rPr lang="fr-FR" b="1" dirty="0"/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u="sng" dirty="0">
                <a:solidFill>
                  <a:srgbClr val="FF00FF"/>
                </a:solidFill>
                <a:highlight>
                  <a:srgbClr val="FFFF00"/>
                </a:highlight>
              </a:rPr>
              <a:t>Le miroir</a:t>
            </a:r>
            <a:r>
              <a:rPr lang="fr-FR" b="1" dirty="0">
                <a:solidFill>
                  <a:srgbClr val="FF00FF"/>
                </a:solidFill>
                <a:highlight>
                  <a:srgbClr val="FFFF00"/>
                </a:highlight>
              </a:rPr>
              <a:t> </a:t>
            </a:r>
            <a:r>
              <a:rPr lang="fr-FR" b="1" dirty="0"/>
              <a:t>qui opère une déformation surnaturelle et angoissante de la réalité : </a:t>
            </a:r>
            <a:r>
              <a:rPr lang="fr-FR" dirty="0"/>
              <a:t>l’absence de reflet du personnage face au miroir, laissant à penser qu’une présence invisible se trouve entre le personnage et le miroir, inquiète le narrateur.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fr-FR" b="1" u="sng" dirty="0"/>
              <a:t>La question du point de vue : </a:t>
            </a:r>
            <a:r>
              <a:rPr lang="fr-FR" dirty="0"/>
              <a:t> </a:t>
            </a:r>
            <a:r>
              <a:rPr lang="fr-FR" i="1" dirty="0"/>
              <a:t>Vision réelle ou hallucination</a:t>
            </a:r>
            <a:r>
              <a:rPr lang="fr-FR" dirty="0"/>
              <a:t> ?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fr-FR" b="1" dirty="0"/>
              <a:t>Le </a:t>
            </a:r>
            <a:r>
              <a:rPr lang="fr-FR" b="1" dirty="0">
                <a:solidFill>
                  <a:srgbClr val="FF0000"/>
                </a:solidFill>
                <a:highlight>
                  <a:srgbClr val="FFFF00"/>
                </a:highlight>
              </a:rPr>
              <a:t>doute </a:t>
            </a:r>
            <a:r>
              <a:rPr lang="fr-FR" b="1" dirty="0"/>
              <a:t>sur la réalité des faits rapportés..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97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F1A6730-5010-446A-B92E-CC3E51F68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594" y="549000"/>
            <a:ext cx="7192812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18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D64541-C5C0-4AC0-B439-FD3E5677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B32A90-7BDF-4053-A773-70A90DEC6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https://www.dailymotion.com/video/x7wsg2y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3369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/>
          <a:lstStyle/>
          <a:p>
            <a:r>
              <a:rPr lang="fr-FR" dirty="0">
                <a:solidFill>
                  <a:srgbClr val="CC00CC"/>
                </a:solidFill>
              </a:rPr>
              <a:t>Vocabulaire des procédés stylistiques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ym typeface="Wingdings" panose="05000000000000000000" pitchFamily="2" charset="2"/>
              </a:rPr>
              <a:t> document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834188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Parce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3824f9c-1dfe-4f5c-96e8-8e8203cbdb5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2A1D6DF20B7648A6D324D2A3006D85" ma:contentTypeVersion="16" ma:contentTypeDescription="Crée un document." ma:contentTypeScope="" ma:versionID="167fba258eb82e3c3b132120eaf5edaa">
  <xsd:schema xmlns:xsd="http://www.w3.org/2001/XMLSchema" xmlns:xs="http://www.w3.org/2001/XMLSchema" xmlns:p="http://schemas.microsoft.com/office/2006/metadata/properties" xmlns:ns3="a4ef6e63-80c3-4b22-af41-6333a65de31d" xmlns:ns4="23824f9c-1dfe-4f5c-96e8-8e8203cbdb5e" targetNamespace="http://schemas.microsoft.com/office/2006/metadata/properties" ma:root="true" ma:fieldsID="287968559399c9da1bd920dd401bf83c" ns3:_="" ns4:_="">
    <xsd:import namespace="a4ef6e63-80c3-4b22-af41-6333a65de31d"/>
    <xsd:import namespace="23824f9c-1dfe-4f5c-96e8-8e8203cbdb5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ef6e63-80c3-4b22-af41-6333a65de31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24f9c-1dfe-4f5c-96e8-8e8203cbdb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810247-BACB-4C54-A0EC-A5794B35B9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DDEDE8-C36F-4E8E-B7F9-6186F64B4889}">
  <ds:schemaRefs>
    <ds:schemaRef ds:uri="23824f9c-1dfe-4f5c-96e8-8e8203cbdb5e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www.w3.org/XML/1998/namespace"/>
    <ds:schemaRef ds:uri="a4ef6e63-80c3-4b22-af41-6333a65de31d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DB66B46-1561-4B91-B876-052D1934B7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ef6e63-80c3-4b22-af41-6333a65de31d"/>
    <ds:schemaRef ds:uri="23824f9c-1dfe-4f5c-96e8-8e8203cbdb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Colis</Template>
  <TotalTime>1169</TotalTime>
  <Words>339</Words>
  <Application>Microsoft Office PowerPoint</Application>
  <PresentationFormat>Grand écran</PresentationFormat>
  <Paragraphs>26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Courier New</vt:lpstr>
      <vt:lpstr>Gill Sans MT</vt:lpstr>
      <vt:lpstr>Parcel</vt:lpstr>
      <vt:lpstr>Les registres littéraires</vt:lpstr>
      <vt:lpstr>Présentation PowerPoint</vt:lpstr>
      <vt:lpstr>Présentation PowerPoint</vt:lpstr>
      <vt:lpstr>Les registres</vt:lpstr>
      <vt:lpstr>Des registres (et des esthétiques) à bien distinguer</vt:lpstr>
      <vt:lpstr>Le merveilleux</vt:lpstr>
      <vt:lpstr>Présentation PowerPoint</vt:lpstr>
      <vt:lpstr>Présentation PowerPoint</vt:lpstr>
      <vt:lpstr>Le fantastique</vt:lpstr>
      <vt:lpstr>Présentation PowerPoint</vt:lpstr>
      <vt:lpstr>Présentation PowerPoint</vt:lpstr>
      <vt:lpstr>Vocabulaire des procédés stylistiques </vt:lpstr>
    </vt:vector>
  </TitlesOfParts>
  <Company>Universite lyon 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Fiches de lecture en littérature</dc:title>
  <dc:creator>Wilfried Segue</dc:creator>
  <cp:lastModifiedBy>Segue-Bayeux Wilfried</cp:lastModifiedBy>
  <cp:revision>45</cp:revision>
  <dcterms:created xsi:type="dcterms:W3CDTF">2019-10-01T19:15:35Z</dcterms:created>
  <dcterms:modified xsi:type="dcterms:W3CDTF">2026-08-24T20:18:40Z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0x010100C62A1D6DF20B7648A6D324D2A3006D85</vt:lpwstr>
  </property>
</Properties>
</file>