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6" r:id="rId3"/>
    <p:sldId id="257" r:id="rId4"/>
    <p:sldId id="291" r:id="rId5"/>
    <p:sldId id="258" r:id="rId6"/>
    <p:sldId id="259" r:id="rId7"/>
    <p:sldId id="294" r:id="rId8"/>
    <p:sldId id="293" r:id="rId9"/>
    <p:sldId id="285" r:id="rId10"/>
    <p:sldId id="260" r:id="rId11"/>
    <p:sldId id="261" r:id="rId12"/>
    <p:sldId id="262" r:id="rId13"/>
    <p:sldId id="292" r:id="rId14"/>
    <p:sldId id="263" r:id="rId15"/>
    <p:sldId id="271" r:id="rId16"/>
    <p:sldId id="269" r:id="rId17"/>
    <p:sldId id="270" r:id="rId18"/>
    <p:sldId id="264" r:id="rId19"/>
    <p:sldId id="265" r:id="rId20"/>
    <p:sldId id="277" r:id="rId21"/>
    <p:sldId id="278" r:id="rId22"/>
    <p:sldId id="279" r:id="rId23"/>
    <p:sldId id="266" r:id="rId24"/>
    <p:sldId id="284" r:id="rId25"/>
    <p:sldId id="267" r:id="rId26"/>
    <p:sldId id="268" r:id="rId27"/>
    <p:sldId id="272" r:id="rId28"/>
    <p:sldId id="273" r:id="rId29"/>
    <p:sldId id="280" r:id="rId30"/>
    <p:sldId id="281" r:id="rId31"/>
    <p:sldId id="282" r:id="rId32"/>
    <p:sldId id="274" r:id="rId33"/>
    <p:sldId id="276" r:id="rId34"/>
    <p:sldId id="283" r:id="rId35"/>
    <p:sldId id="287" r:id="rId36"/>
    <p:sldId id="288" r:id="rId37"/>
    <p:sldId id="289" r:id="rId38"/>
    <p:sldId id="290" r:id="rId3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91"/>
  </p:normalViewPr>
  <p:slideViewPr>
    <p:cSldViewPr snapToGrid="0" snapToObjects="1">
      <p:cViewPr varScale="1">
        <p:scale>
          <a:sx n="112" d="100"/>
          <a:sy n="112" d="100"/>
        </p:scale>
        <p:origin x="16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58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52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612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84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386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3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40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48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64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578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ABE71-DB31-7246-9372-D1327F486D0F}" type="datetimeFigureOut">
              <a:rPr lang="fr-FR" smtClean="0"/>
              <a:t>30/08/2026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7BF1A-8EB0-D94C-BD61-E95C13B0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97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pNcncGxnKkM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france3-regions.francetvinfo.fr/auvergne-rhone-alpes/2014/02/12/lyon-2e-une-mosaique-decouverte-place-ampere-413659.html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329962" y="2130425"/>
            <a:ext cx="7772400" cy="1470025"/>
          </a:xfrm>
        </p:spPr>
        <p:txBody>
          <a:bodyPr/>
          <a:lstStyle/>
          <a:p>
            <a:r>
              <a:rPr lang="fr-FR" dirty="0"/>
              <a:t>LUGDUNUM-LYON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LA VILLE ROMAINE </a:t>
            </a:r>
          </a:p>
          <a:p>
            <a:r>
              <a:rPr lang="fr-FR" dirty="0"/>
              <a:t>Problématique : en quoi la fondation de la ville est-elle stratégique pour </a:t>
            </a:r>
            <a:r>
              <a:rPr lang="fr-FR"/>
              <a:t>l’Empire Romain?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5271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27584-183E-DA09-7DD9-142FD145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NOM LATIN LUGDUNUM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206B90-3E77-2D1A-5067-98E9DEEC9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COLLINE (DUNUM) DU DIEU LUG (DIEU GAULOIS)</a:t>
            </a:r>
          </a:p>
          <a:p>
            <a:r>
              <a:rPr lang="fr-FR" dirty="0"/>
              <a:t> (LUX LATIN: LUMIERE) LA COLLINE DE LA LUMIERE </a:t>
            </a:r>
          </a:p>
          <a:p>
            <a:r>
              <a:rPr lang="fr-FR" dirty="0"/>
              <a:t>(LUKOS : LE CORBEAU / DES PIECES DE MONNAIE  DE LA VILLE  SONT FRAPPÉES AVEC UN CORBEAU)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89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FONDATION DE LA VILLE </a:t>
            </a:r>
          </a:p>
        </p:txBody>
      </p:sp>
      <p:pic>
        <p:nvPicPr>
          <p:cNvPr id="4" name="Espace réservé du contenu 3" descr="IMG_20211010_15145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3691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2055AB-1547-A905-0D61-4297F5684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Lyon aujourd’hui.</a:t>
            </a:r>
          </a:p>
        </p:txBody>
      </p:sp>
      <p:pic>
        <p:nvPicPr>
          <p:cNvPr id="5" name="Espace réservé du contenu 4" descr="Une image contenant Photographie aérienne, Vue plongeante, aérien, plein air&#10;&#10;Description générée automatiquement">
            <a:extLst>
              <a:ext uri="{FF2B5EF4-FFF2-40B4-BE49-F238E27FC236}">
                <a16:creationId xmlns:a16="http://schemas.microsoft.com/office/drawing/2014/main" id="{5F26197D-DAE7-0581-F622-F7EE288D36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4378" y="1679223"/>
            <a:ext cx="4495243" cy="4525963"/>
          </a:xfrm>
        </p:spPr>
      </p:pic>
    </p:spTree>
    <p:extLst>
      <p:ext uri="{BB962C8B-B14F-4D97-AF65-F5344CB8AC3E}">
        <p14:creationId xmlns:p14="http://schemas.microsoft.com/office/powerpoint/2010/main" val="3976054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dirty="0"/>
              <a:t>PARTONS DE LA VILLE AUJOURD’HUI</a:t>
            </a:r>
            <a:br>
              <a:rPr lang="fr-FR" dirty="0"/>
            </a:br>
            <a:r>
              <a:rPr lang="fr-FR" dirty="0"/>
              <a:t>POUR REMONTER LE TEMPS</a:t>
            </a:r>
            <a:br>
              <a:rPr lang="fr-FR" dirty="0"/>
            </a:br>
            <a:endParaRPr lang="fr-FR" dirty="0"/>
          </a:p>
        </p:txBody>
      </p:sp>
      <p:pic>
        <p:nvPicPr>
          <p:cNvPr id="4" name="Espace réservé du contenu 3" descr="01._Panorama_de_Lyon_pris_depuis_le_toit_de_la_Basilique_de_Fourvièr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650" b="-266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761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DIFFÉRENTES STRATES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1- A FOURVIERE : LA VILLE ROMAINE </a:t>
            </a:r>
          </a:p>
          <a:p>
            <a:r>
              <a:rPr lang="fr-FR" dirty="0"/>
              <a:t>2- A ST JEAN : LA VILLE MEDIEVALE ET RENAISSANCE </a:t>
            </a:r>
          </a:p>
          <a:p>
            <a:r>
              <a:rPr lang="fr-FR" dirty="0"/>
              <a:t>3- LA PRESQU’ÎLE : LA VILLE DU XVIEME AU XIXEME SIECLE</a:t>
            </a:r>
          </a:p>
          <a:p>
            <a:r>
              <a:rPr lang="fr-FR" dirty="0"/>
              <a:t>4- APRÈS LE RHÔNE :LA VILLE DU XIXème et XXÈME SIECLE</a:t>
            </a:r>
          </a:p>
          <a:p>
            <a:r>
              <a:rPr lang="fr-FR" dirty="0"/>
              <a:t>Pour comprendre l’histoire de la fondation de Lyon, il faut d’abord s’intéresser à la conquête des Gaules par César. </a:t>
            </a:r>
          </a:p>
        </p:txBody>
      </p:sp>
    </p:spTree>
    <p:extLst>
      <p:ext uri="{BB962C8B-B14F-4D97-AF65-F5344CB8AC3E}">
        <p14:creationId xmlns:p14="http://schemas.microsoft.com/office/powerpoint/2010/main" val="3843905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4ED33A-B484-CC13-7DC8-3D5E987E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Extrait d’</a:t>
            </a:r>
            <a:r>
              <a:rPr lang="fr-FR" dirty="0" err="1"/>
              <a:t>Asterix</a:t>
            </a:r>
            <a:r>
              <a:rPr lang="fr-FR" dirty="0"/>
              <a:t> et Obélix</a:t>
            </a:r>
            <a:br>
              <a:rPr lang="fr-FR"/>
            </a:br>
            <a:r>
              <a:rPr lang="fr-FR"/>
              <a:t>(Le </a:t>
            </a:r>
            <a:r>
              <a:rPr lang="fr-FR" dirty="0"/>
              <a:t>Papyrus </a:t>
            </a:r>
            <a:r>
              <a:rPr lang="fr-FR"/>
              <a:t>de César)</a:t>
            </a:r>
            <a:endParaRPr lang="fr-FR" dirty="0"/>
          </a:p>
        </p:txBody>
      </p:sp>
      <p:pic>
        <p:nvPicPr>
          <p:cNvPr id="5" name="Espace réservé du contenu 4" descr="Une image contenant dessin, dessin humoristique, illustration, Dessin animé&#10;&#10;Description générée automatiquement">
            <a:extLst>
              <a:ext uri="{FF2B5EF4-FFF2-40B4-BE49-F238E27FC236}">
                <a16:creationId xmlns:a16="http://schemas.microsoft.com/office/drawing/2014/main" id="{71262FA8-804B-B83E-B8C1-59FE21502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4572" y="1600200"/>
            <a:ext cx="6454855" cy="4525963"/>
          </a:xfrm>
        </p:spPr>
      </p:pic>
    </p:spTree>
    <p:extLst>
      <p:ext uri="{BB962C8B-B14F-4D97-AF65-F5344CB8AC3E}">
        <p14:creationId xmlns:p14="http://schemas.microsoft.com/office/powerpoint/2010/main" val="764454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8CB26D-340B-5F9A-824A-C8A56C7C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Conquête de l’Empire Romain</a:t>
            </a:r>
          </a:p>
        </p:txBody>
      </p:sp>
      <p:pic>
        <p:nvPicPr>
          <p:cNvPr id="5" name="Espace réservé du contenu 4" descr="Une image contenant texte, capture d’écran, carte&#10;&#10;Description générée automatiquement">
            <a:extLst>
              <a:ext uri="{FF2B5EF4-FFF2-40B4-BE49-F238E27FC236}">
                <a16:creationId xmlns:a16="http://schemas.microsoft.com/office/drawing/2014/main" id="{3870E31A-065E-603E-CF6F-C5D8F9F1B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5930" y="1600200"/>
            <a:ext cx="6272139" cy="4525963"/>
          </a:xfrm>
        </p:spPr>
      </p:pic>
    </p:spTree>
    <p:extLst>
      <p:ext uri="{BB962C8B-B14F-4D97-AF65-F5344CB8AC3E}">
        <p14:creationId xmlns:p14="http://schemas.microsoft.com/office/powerpoint/2010/main" val="130047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CONQUETE DE JULES CESAR </a:t>
            </a:r>
            <a:br>
              <a:rPr lang="fr-FR" dirty="0"/>
            </a:br>
            <a:r>
              <a:rPr lang="fr-FR" dirty="0"/>
              <a:t>LA GUERRE DES GAULES 58 à 52 av-JC</a:t>
            </a:r>
          </a:p>
        </p:txBody>
      </p:sp>
      <p:pic>
        <p:nvPicPr>
          <p:cNvPr id="4" name="Espace réservé du contenu 3" descr="screen-capture-3_3_ori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312" r="-483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91750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 LA CONQUETE DES GAULES PAR CESAR</a:t>
            </a:r>
          </a:p>
        </p:txBody>
      </p:sp>
      <p:pic>
        <p:nvPicPr>
          <p:cNvPr id="4" name="Espace réservé du contenu 3" descr="Carte-des-Gaul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79" r="-345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7878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CONQUETE DES GAULES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58 À 52 AV. JC : CONQUÊTE DES GAULES PAR JULES </a:t>
            </a:r>
            <a:r>
              <a:rPr lang="fr-FR"/>
              <a:t>CESAR  PERIODE DE LA RÉPUBLIQUE  </a:t>
            </a:r>
            <a:r>
              <a:rPr lang="fr-FR" dirty="0"/>
              <a:t>(SE TERMINE PAR LA DEFAITE DE VERCINGETORIX A ALESIA)</a:t>
            </a:r>
          </a:p>
          <a:p>
            <a:r>
              <a:rPr lang="fr-FR" dirty="0"/>
              <a:t>LA GAULE EST DIVISÉE EN 3 REGIONS </a:t>
            </a:r>
          </a:p>
          <a:p>
            <a:r>
              <a:rPr lang="fr-FR" dirty="0"/>
              <a:t>LA LYONNAISE </a:t>
            </a:r>
          </a:p>
          <a:p>
            <a:r>
              <a:rPr lang="fr-FR" dirty="0"/>
              <a:t>L’AQUITAINE </a:t>
            </a:r>
          </a:p>
          <a:p>
            <a:r>
              <a:rPr lang="fr-FR" dirty="0"/>
              <a:t>LA Belgique</a:t>
            </a:r>
          </a:p>
          <a:p>
            <a:pPr marL="0" indent="0">
              <a:buNone/>
            </a:pPr>
            <a:r>
              <a:rPr lang="fr-FR" dirty="0"/>
              <a:t>+</a:t>
            </a:r>
          </a:p>
          <a:p>
            <a:r>
              <a:rPr lang="fr-FR" dirty="0"/>
              <a:t> LA PREMIERE RÉGION CONQUISE =</a:t>
            </a:r>
          </a:p>
          <a:p>
            <a:r>
              <a:rPr lang="fr-FR" dirty="0"/>
              <a:t>LA NARBONNAISE </a:t>
            </a:r>
          </a:p>
          <a:p>
            <a:r>
              <a:rPr lang="fr-FR" dirty="0"/>
              <a:t>-44 AV. JC Le territoire gaulois est pacifié.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2978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-44 AV. JC : assassinat de CESAR</a:t>
            </a:r>
          </a:p>
        </p:txBody>
      </p:sp>
      <p:pic>
        <p:nvPicPr>
          <p:cNvPr id="4" name="Espace réservé du contenu 3" descr="Unknown-2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948" r="-1159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8909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D603B-66E8-4F71-D99E-85699933D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Vue aérienne d’une partie</a:t>
            </a:r>
            <a:br>
              <a:rPr lang="fr-FR" dirty="0"/>
            </a:br>
            <a:r>
              <a:rPr lang="fr-FR" dirty="0"/>
              <a:t>de l’ancienne ville romaine</a:t>
            </a:r>
          </a:p>
        </p:txBody>
      </p:sp>
      <p:pic>
        <p:nvPicPr>
          <p:cNvPr id="5" name="Espace réservé du contenu 4" descr="Une image contenant plein air, maison, arbre, bâtiment&#10;&#10;Description générée automatiquement">
            <a:extLst>
              <a:ext uri="{FF2B5EF4-FFF2-40B4-BE49-F238E27FC236}">
                <a16:creationId xmlns:a16="http://schemas.microsoft.com/office/drawing/2014/main" id="{53B98557-D838-9D1C-5282-1EED65790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9244" y="1417638"/>
            <a:ext cx="6920576" cy="5259637"/>
          </a:xfrm>
        </p:spPr>
      </p:pic>
    </p:spTree>
    <p:extLst>
      <p:ext uri="{BB962C8B-B14F-4D97-AF65-F5344CB8AC3E}">
        <p14:creationId xmlns:p14="http://schemas.microsoft.com/office/powerpoint/2010/main" val="3530676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- 43 av JC :Fondation de LUGDUNUM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PAR QUI? </a:t>
            </a:r>
          </a:p>
          <a:p>
            <a:r>
              <a:rPr lang="fr-FR" dirty="0"/>
              <a:t>LUCIUS MUNATIUS PLANCUS , un des généraux fidèles à César et que le Sénat veut occuper pour éviter une révolte de ses légions. </a:t>
            </a:r>
          </a:p>
          <a:p>
            <a:endParaRPr lang="fr-FR" dirty="0"/>
          </a:p>
          <a:p>
            <a:r>
              <a:rPr lang="fr-FR" dirty="0"/>
              <a:t>LE NOM: LUGDUNUM : LA COLLINE DU DIEU LUG (DIEU ADORÉ PAR LES GAULOIS)  (LUG / LUX lumière ou </a:t>
            </a:r>
            <a:r>
              <a:rPr lang="fr-FR" dirty="0" err="1"/>
              <a:t>Lukos</a:t>
            </a:r>
            <a:r>
              <a:rPr lang="fr-FR" dirty="0"/>
              <a:t> corbeau???)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. CHOIX DU LIEU : UNE POSITION STRATÉGIQUE</a:t>
            </a:r>
          </a:p>
          <a:p>
            <a:pPr marL="0" indent="0">
              <a:buNone/>
            </a:pPr>
            <a:r>
              <a:rPr lang="fr-FR" dirty="0"/>
              <a:t> Présence d’ UN VILLAGE GAULOIS CONDATE + PRES DES RIVIERES + SUR LA ROUTE DU SUD AU NORD (DE MASSILIA-</a:t>
            </a:r>
            <a:r>
              <a:rPr lang="fr-FR" dirty="0" err="1"/>
              <a:t>marseille</a:t>
            </a:r>
            <a:r>
              <a:rPr lang="fr-FR" dirty="0"/>
              <a:t> AU RHIN 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7797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VILLE TRES URBANISÉE</a:t>
            </a:r>
          </a:p>
        </p:txBody>
      </p:sp>
      <p:pic>
        <p:nvPicPr>
          <p:cNvPr id="4" name="Espace réservé du contenu 3" descr="Lugdunum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91" r="-276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2092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L’ORGANISATION DE LA VILLE</a:t>
            </a:r>
          </a:p>
        </p:txBody>
      </p:sp>
      <p:pic>
        <p:nvPicPr>
          <p:cNvPr id="4" name="Espace réservé du contenu 3" descr="Alix_0002B-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040" r="-690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3790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UNE VILLE ROMAINE PAR EXCELLENCE</a:t>
            </a:r>
            <a:br>
              <a:rPr lang="fr-FR" dirty="0"/>
            </a:br>
            <a:r>
              <a:rPr lang="fr-FR" dirty="0"/>
              <a:t>une ville de plus en plus urbanisée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-UN FORUM </a:t>
            </a:r>
          </a:p>
          <a:p>
            <a:r>
              <a:rPr lang="fr-FR" dirty="0"/>
              <a:t>UN CIRQUE </a:t>
            </a:r>
          </a:p>
          <a:p>
            <a:r>
              <a:rPr lang="fr-FR" dirty="0"/>
              <a:t>UN THÉATRE et UN ODEON </a:t>
            </a:r>
          </a:p>
          <a:p>
            <a:r>
              <a:rPr lang="fr-FR" dirty="0"/>
              <a:t>DES VILLAS AVEC DES JARDINS INTÉRIEURS </a:t>
            </a:r>
          </a:p>
          <a:p>
            <a:r>
              <a:rPr lang="fr-FR" dirty="0"/>
              <a:t>DES MAISONS A ETAGES AVEC EN REZ DE CHAUSSEE DES BOUTIQUES </a:t>
            </a:r>
          </a:p>
          <a:p>
            <a:r>
              <a:rPr lang="fr-FR" dirty="0"/>
              <a:t>DES FONTAINES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6194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3200" dirty="0"/>
            </a:br>
            <a:br>
              <a:rPr lang="fr-FR" sz="3200" dirty="0"/>
            </a:br>
            <a:br>
              <a:rPr lang="fr-FR" sz="3200" dirty="0"/>
            </a:br>
            <a:r>
              <a:rPr lang="fr-FR" sz="2800" dirty="0"/>
              <a:t>UNE VILLE DE PLUS EN PLUS PUISSANTE </a:t>
            </a:r>
            <a:br>
              <a:rPr lang="fr-FR" sz="2800" dirty="0"/>
            </a:br>
            <a:r>
              <a:rPr lang="fr-FR" sz="2800" dirty="0"/>
              <a:t>LA CAPITALE DES GAULES</a:t>
            </a:r>
            <a:br>
              <a:rPr lang="fr-FR" sz="3200" dirty="0"/>
            </a:br>
            <a:r>
              <a:rPr lang="fr-FR" sz="3200" dirty="0"/>
              <a:t> </a:t>
            </a:r>
            <a:r>
              <a:rPr lang="fr-FR" sz="1800" dirty="0"/>
              <a:t>(ACUQEDUC DU GIER)</a:t>
            </a:r>
            <a:br>
              <a:rPr lang="fr-FR" sz="3200" dirty="0"/>
            </a:br>
            <a:r>
              <a:rPr lang="fr-FR" sz="3200" dirty="0"/>
              <a:t> (</a:t>
            </a:r>
            <a:br>
              <a:rPr lang="fr-FR" sz="3600" dirty="0"/>
            </a:br>
            <a:r>
              <a:rPr lang="fr-FR" sz="3600" dirty="0"/>
              <a:t>( </a:t>
            </a:r>
            <a:endParaRPr lang="fr-FR" sz="3200" dirty="0"/>
          </a:p>
        </p:txBody>
      </p:sp>
      <p:pic>
        <p:nvPicPr>
          <p:cNvPr id="4" name="Espace réservé du contenu 3" descr="ACUQEDUC DU GIER SOUCIEU EN JAREY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3" r="-913"/>
          <a:stretch>
            <a:fillRect/>
          </a:stretch>
        </p:blipFill>
        <p:spPr>
          <a:xfrm>
            <a:off x="457199" y="1771650"/>
            <a:ext cx="7917851" cy="4354513"/>
          </a:xfrm>
        </p:spPr>
      </p:pic>
    </p:spTree>
    <p:extLst>
      <p:ext uri="{BB962C8B-B14F-4D97-AF65-F5344CB8AC3E}">
        <p14:creationId xmlns:p14="http://schemas.microsoft.com/office/powerpoint/2010/main" val="3698203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/>
              <a:t>LA CAPITALE DES GAULES : POURQUOI? </a:t>
            </a:r>
            <a:br>
              <a:rPr lang="fr-FR" sz="2800" b="1" dirty="0"/>
            </a:br>
            <a:r>
              <a:rPr lang="fr-FR" sz="2800" b="1" dirty="0"/>
              <a:t>UNE CAPITALE DU COMMERCE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61067"/>
            <a:ext cx="8229600" cy="4365096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UNE VILLE </a:t>
            </a:r>
            <a:r>
              <a:rPr lang="fr-FR" b="1" dirty="0"/>
              <a:t>COSMOPOLITE </a:t>
            </a:r>
          </a:p>
          <a:p>
            <a:r>
              <a:rPr lang="fr-FR" dirty="0"/>
              <a:t>LE </a:t>
            </a:r>
            <a:r>
              <a:rPr lang="fr-FR" b="1" dirty="0"/>
              <a:t>SEUL ATELIER MONETAIRE EN GAULLE </a:t>
            </a:r>
          </a:p>
          <a:p>
            <a:r>
              <a:rPr lang="fr-FR" dirty="0"/>
              <a:t>LA SEULE COHORTE URBAINE DE GAULLE</a:t>
            </a:r>
          </a:p>
          <a:p>
            <a:r>
              <a:rPr lang="fr-FR" dirty="0"/>
              <a:t>LE 2EME RÉSEAU D’ADDUCTION D’EAU (APRÈS ROME- 4 ACQUEDUCS)</a:t>
            </a:r>
          </a:p>
          <a:p>
            <a:r>
              <a:rPr lang="fr-FR" dirty="0"/>
              <a:t>UNE VILLE D’ARTISANAT ET DE COMMERCE IMPORTANTE</a:t>
            </a:r>
          </a:p>
          <a:p>
            <a:r>
              <a:rPr lang="fr-FR" dirty="0"/>
              <a:t>PLUSIEURS ROUTES PARTENT DE LA VILLE VERS LE NORD, LE SUD, L’OUEST, L’ITALIE ,LA GERMANIE</a:t>
            </a:r>
          </a:p>
          <a:p>
            <a:r>
              <a:rPr lang="fr-FR" dirty="0"/>
              <a:t>LES PORTS </a:t>
            </a:r>
          </a:p>
        </p:txBody>
      </p:sp>
    </p:spTree>
    <p:extLst>
      <p:ext uri="{BB962C8B-B14F-4D97-AF65-F5344CB8AC3E}">
        <p14:creationId xmlns:p14="http://schemas.microsoft.com/office/powerpoint/2010/main" val="865313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AVEC DES ACTIVITÉS ECONOMIQUES VARIÉES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Artisanat du textile  (lin, chanvre, broderie)</a:t>
            </a:r>
          </a:p>
          <a:p>
            <a:r>
              <a:rPr lang="fr-FR" dirty="0"/>
              <a:t>Construction (maçons, charpentiers, sculpteurs, peintres, mosaïstes)</a:t>
            </a:r>
          </a:p>
          <a:p>
            <a:pPr marL="0" indent="0">
              <a:buNone/>
            </a:pPr>
            <a:r>
              <a:rPr lang="fr-FR" dirty="0"/>
              <a:t> Tailleurs de marbre ( stèles funéraires= pierres tombales)</a:t>
            </a:r>
          </a:p>
          <a:p>
            <a:pPr marL="0" indent="0">
              <a:buNone/>
            </a:pPr>
            <a:r>
              <a:rPr lang="fr-FR" dirty="0"/>
              <a:t> Plomberie (pour le réseau d’eau on a retrouvé des tuyaux)</a:t>
            </a:r>
          </a:p>
          <a:p>
            <a:r>
              <a:rPr lang="fr-FR" dirty="0"/>
              <a:t>Travail du métal et du verre </a:t>
            </a:r>
          </a:p>
          <a:p>
            <a:r>
              <a:rPr lang="fr-FR" dirty="0"/>
              <a:t>Potiers (vaisselle)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8285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Transport  et Négoce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Bateliers et nautes (transport sur la Saône et le Rhône)</a:t>
            </a:r>
          </a:p>
          <a:p>
            <a:r>
              <a:rPr lang="fr-FR" dirty="0"/>
              <a:t>Importation et exportation de différents produits (ex : épices , produits de luxe)  (exportation de charcuterie, vin , tissu )</a:t>
            </a:r>
          </a:p>
        </p:txBody>
      </p:sp>
    </p:spTree>
    <p:extLst>
      <p:ext uri="{BB962C8B-B14F-4D97-AF65-F5344CB8AC3E}">
        <p14:creationId xmlns:p14="http://schemas.microsoft.com/office/powerpoint/2010/main" val="1491045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UNE CAPITALE POLITIQUE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Plusieurs empereurs romains vont venir à Lyon ou passer ou se réfugier à Lyon ( l’empereur César, l’empereur AUGUSTE.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2 Empereurs romains nés à Lyon  :</a:t>
            </a:r>
          </a:p>
          <a:p>
            <a:pPr marL="0" indent="0">
              <a:buNone/>
            </a:pPr>
            <a:r>
              <a:rPr lang="fr-FR" dirty="0"/>
              <a:t> CLAUDE en -10 av JC </a:t>
            </a:r>
          </a:p>
          <a:p>
            <a:pPr marL="0" indent="0">
              <a:buNone/>
            </a:pPr>
            <a:r>
              <a:rPr lang="fr-FR" dirty="0"/>
              <a:t>CARACALLA (fils de Septime Sévère)début 3eme siècle Après JC</a:t>
            </a:r>
          </a:p>
          <a:p>
            <a:endParaRPr lang="fr-FR" dirty="0"/>
          </a:p>
          <a:p>
            <a:r>
              <a:rPr lang="fr-FR" dirty="0"/>
              <a:t>LA VILLE OÙ SE RÉUNISSENT LES CHEFS DES 60 TRIBUS GAULLOISES – (UNE FOIS PAR AN)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3034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 L’amphithéâtre des 3 Gaules </a:t>
            </a:r>
            <a:br>
              <a:rPr lang="fr-FR" dirty="0"/>
            </a:br>
            <a:r>
              <a:rPr lang="fr-FR" sz="3100" dirty="0"/>
              <a:t>où se réunissent une fois par an les représentants des 60 cités des 3 provinces gauloises</a:t>
            </a:r>
          </a:p>
        </p:txBody>
      </p:sp>
      <p:pic>
        <p:nvPicPr>
          <p:cNvPr id="4" name="Espace réservé du contenu 3" descr="Unknown-1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9" b="132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4898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IMG_20220727_17085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6827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Représentation du sanctuaire des 3 Gaules à partir des monnaies retrouvées à Lyon</a:t>
            </a:r>
          </a:p>
        </p:txBody>
      </p:sp>
      <p:pic>
        <p:nvPicPr>
          <p:cNvPr id="4" name="Espace réservé du contenu 3" descr="title-157668065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95" r="-20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5128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L’EMPEREUR CLAUDE</a:t>
            </a:r>
            <a:br>
              <a:rPr lang="fr-FR" sz="3200" dirty="0"/>
            </a:br>
            <a:r>
              <a:rPr lang="fr-FR" sz="3200" dirty="0"/>
              <a:t>NÉ </a:t>
            </a:r>
            <a:r>
              <a:rPr lang="fr-FR" sz="3200"/>
              <a:t>EN 10 </a:t>
            </a:r>
            <a:r>
              <a:rPr lang="fr-FR" sz="3200" dirty="0"/>
              <a:t>AV JC , A LUGDUNUM </a:t>
            </a:r>
            <a:br>
              <a:rPr lang="fr-FR" sz="3200" dirty="0"/>
            </a:br>
            <a:endParaRPr lang="fr-FR" sz="3200" dirty="0"/>
          </a:p>
        </p:txBody>
      </p:sp>
      <p:pic>
        <p:nvPicPr>
          <p:cNvPr id="4" name="Espace réservé du contenu 3" descr="Emperor-Claudius-Wikipedi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160" r="-701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4891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1600" dirty="0"/>
              <a:t>LES TABLES CLAUDIENNES</a:t>
            </a:r>
            <a:br>
              <a:rPr lang="fr-FR" sz="1600" dirty="0"/>
            </a:br>
            <a:br>
              <a:rPr lang="fr-FR" sz="1600" dirty="0"/>
            </a:br>
            <a:r>
              <a:rPr lang="fr-FR" sz="2400" dirty="0">
                <a:hlinkClick r:id="rId2"/>
              </a:rPr>
              <a:t>https://www.youtube.com/watch?v=pNcncGxnKkM</a:t>
            </a:r>
            <a:br>
              <a:rPr lang="fr-FR" sz="2400" dirty="0"/>
            </a:br>
            <a:endParaRPr lang="fr-FR" sz="2400" dirty="0"/>
          </a:p>
        </p:txBody>
      </p:sp>
      <p:pic>
        <p:nvPicPr>
          <p:cNvPr id="4" name="Espace réservé du contenu 3" descr="images.jpe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00" r="-10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77651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Table Claudienne =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DISCOURS D’UN EMPEREUR NÉ A LYON </a:t>
            </a:r>
          </a:p>
          <a:p>
            <a:r>
              <a:rPr lang="fr-FR" dirty="0"/>
              <a:t>POUR ACCORDER LA CITOYENNETÉ AUX DIGNITAIRES DE LA GAULE CHEVELUE </a:t>
            </a:r>
          </a:p>
          <a:p>
            <a:endParaRPr lang="fr-FR" dirty="0"/>
          </a:p>
          <a:p>
            <a:r>
              <a:rPr lang="fr-FR" dirty="0"/>
              <a:t>LES PEUPLES CONQUIS PEUVENT AVOIR DES REPRÉSENTANTS AU SENAT =PREUVE D’UNE ÉVOLUTION DE LA CITOYENNETÉ DANS L’EMPIRE ROMAIN</a:t>
            </a:r>
          </a:p>
        </p:txBody>
      </p:sp>
    </p:spTree>
    <p:extLst>
      <p:ext uri="{BB962C8B-B14F-4D97-AF65-F5344CB8AC3E}">
        <p14:creationId xmlns:p14="http://schemas.microsoft.com/office/powerpoint/2010/main" val="1477671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UNE CAPITALE RELIGIEUSE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EMPIRE ROMAIN POLYTHEISTE  </a:t>
            </a:r>
          </a:p>
          <a:p>
            <a:r>
              <a:rPr lang="fr-FR" dirty="0"/>
              <a:t>A LYON , ON ADMIRE LA TRIADE : JUPITER, JUNON , MINERVE  (mais aussi Mercure, Mars, Apollon, Cybèle)</a:t>
            </a:r>
          </a:p>
          <a:p>
            <a:endParaRPr lang="fr-FR" dirty="0"/>
          </a:p>
          <a:p>
            <a:r>
              <a:rPr lang="fr-FR" dirty="0"/>
              <a:t>LE CHRISTIANISME : </a:t>
            </a:r>
          </a:p>
          <a:p>
            <a:r>
              <a:rPr lang="fr-FR" dirty="0"/>
              <a:t>Apparaît d’abord à Lyon , l’église de Lyon 1ere fondée en Gaule. (EGLISE ST NIZIER)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2826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9092" y="246939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Un événement fondateur : le martyr de STE BLANDINE  à l’amphithéâtre des 3  Gaulles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En 177 : </a:t>
            </a:r>
          </a:p>
          <a:p>
            <a:r>
              <a:rPr lang="fr-FR" dirty="0"/>
              <a:t>50 Chrétiens sont arrêtés, torturés pendant plusieurs jours et condamnés à la mort.</a:t>
            </a:r>
          </a:p>
          <a:p>
            <a:r>
              <a:rPr lang="fr-FR" dirty="0"/>
              <a:t>Parmi eux l’évêque  ST Potin et une ancienne esclave Blandine . </a:t>
            </a:r>
          </a:p>
          <a:p>
            <a:r>
              <a:rPr lang="fr-FR" dirty="0"/>
              <a:t>Elle est considérée comme la Ste protectrice de la ville (avec Marie)</a:t>
            </a:r>
          </a:p>
        </p:txBody>
      </p:sp>
    </p:spTree>
    <p:extLst>
      <p:ext uri="{BB962C8B-B14F-4D97-AF65-F5344CB8AC3E}">
        <p14:creationId xmlns:p14="http://schemas.microsoft.com/office/powerpoint/2010/main" val="1011536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SEPTIME SEVERE </a:t>
            </a:r>
            <a:br>
              <a:rPr lang="fr-FR" dirty="0"/>
            </a:br>
            <a:r>
              <a:rPr lang="fr-FR" dirty="0"/>
              <a:t>(buste musée d’Occitanie)</a:t>
            </a:r>
          </a:p>
        </p:txBody>
      </p:sp>
      <p:pic>
        <p:nvPicPr>
          <p:cNvPr id="4" name="Espace réservé du contenu 3" descr="images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738" r="-977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56840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SEPTIME SEVERE OU LA FIN DE LUGDUNUM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197 : DES GUERRES  CIVILES DANS TOUT L’EMPIRE ROMAIN / DECADENCE DE L’EMPIRE</a:t>
            </a:r>
          </a:p>
          <a:p>
            <a:endParaRPr lang="fr-FR" dirty="0"/>
          </a:p>
          <a:p>
            <a:r>
              <a:rPr lang="fr-FR" dirty="0"/>
              <a:t>BATAILLE PRES DE LYON ENTRE L’EMPEREUR SEPTIME SEVERE  ET CLAUDIUS ALBINUS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VICTOIRE DE L’EMPEREUR : </a:t>
            </a:r>
          </a:p>
          <a:p>
            <a:pPr marL="0" indent="0">
              <a:buNone/>
            </a:pPr>
            <a:r>
              <a:rPr lang="fr-FR" dirty="0"/>
              <a:t>LA VILLE QUI AVAIT SOUTENU LE VAINCU EST PILLÉE PAR LES SOLDATS ET LES HABITANTS MASSACRÉS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0281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(REPRESENTATION DANS LES CHRONIQUES DE NUREMBERG)</a:t>
            </a:r>
          </a:p>
        </p:txBody>
      </p:sp>
      <p:pic>
        <p:nvPicPr>
          <p:cNvPr id="4" name="Espace réservé du contenu 3" descr="lyon-au-moyen-acc82ge-nuremberg_chronicles-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35962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AU MOYEN AGE : une ville qui perd de son aura (sauf au </a:t>
            </a:r>
            <a:r>
              <a:rPr lang="fr-FR"/>
              <a:t>niveau religieux)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COLLINE DE FOURVIERE EST PEU À PEU ABANDONNÉE (Sert de carrière de pierres pour le reste de la ville)</a:t>
            </a:r>
          </a:p>
          <a:p>
            <a:endParaRPr lang="fr-FR" dirty="0"/>
          </a:p>
          <a:p>
            <a:r>
              <a:rPr lang="fr-FR" dirty="0"/>
              <a:t>La ville va se développer sur les berges de la Saône et autour de l’église ST Jean . (APPARITION DES TRABOULES)</a:t>
            </a:r>
          </a:p>
          <a:p>
            <a:r>
              <a:rPr lang="fr-FR" dirty="0"/>
              <a:t>+ Autour de 2 autres églises </a:t>
            </a:r>
            <a:r>
              <a:rPr lang="fr-FR" dirty="0" err="1"/>
              <a:t>Ainay</a:t>
            </a:r>
            <a:r>
              <a:rPr lang="fr-FR" dirty="0"/>
              <a:t> et St </a:t>
            </a:r>
            <a:r>
              <a:rPr lang="fr-FR" dirty="0" err="1"/>
              <a:t>Nizier</a:t>
            </a:r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88390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9FFA1F-B4B0-2CA4-E7D6-410EC55E4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Pour info : A Lyon quand on creuse, on trouve des trésors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00AB0B-ABED-2243-96C3-6DED3DC9F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https://france3-regions.francetvinfo.fr/auvergne-rhone-alpes/2014/02/12/lyon-2e-une-mosaique-decouverte-place-ampere-413659.html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76278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4B32D0-9538-CF54-07FE-4A528685E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Fouilles de la place des Célestins</a:t>
            </a:r>
          </a:p>
        </p:txBody>
      </p:sp>
      <p:pic>
        <p:nvPicPr>
          <p:cNvPr id="5" name="Espace réservé du contenu 4" descr="Une image contenant noir et blanc, plein air, ciel, sol&#10;&#10;Description générée automatiquement">
            <a:extLst>
              <a:ext uri="{FF2B5EF4-FFF2-40B4-BE49-F238E27FC236}">
                <a16:creationId xmlns:a16="http://schemas.microsoft.com/office/drawing/2014/main" id="{93067A3E-C6DC-C012-A061-D1E3748F2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0198" y="1600200"/>
            <a:ext cx="3063603" cy="4525963"/>
          </a:xfrm>
        </p:spPr>
      </p:pic>
    </p:spTree>
    <p:extLst>
      <p:ext uri="{BB962C8B-B14F-4D97-AF65-F5344CB8AC3E}">
        <p14:creationId xmlns:p14="http://schemas.microsoft.com/office/powerpoint/2010/main" val="3031688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555BC-3D24-F624-FB17-900F6D817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Fouilles de la place des Terreaux (1991)</a:t>
            </a:r>
          </a:p>
        </p:txBody>
      </p:sp>
      <p:pic>
        <p:nvPicPr>
          <p:cNvPr id="5" name="Espace réservé du contenu 4" descr="Une image contenant plein air, noir et blanc, ciel, nuage&#10;&#10;Description générée automatiquement">
            <a:extLst>
              <a:ext uri="{FF2B5EF4-FFF2-40B4-BE49-F238E27FC236}">
                <a16:creationId xmlns:a16="http://schemas.microsoft.com/office/drawing/2014/main" id="{FD6BCEB1-25E5-9D81-2515-516D8514E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2003" y="1600200"/>
            <a:ext cx="3019993" cy="4525963"/>
          </a:xfrm>
        </p:spPr>
      </p:pic>
    </p:spTree>
    <p:extLst>
      <p:ext uri="{BB962C8B-B14F-4D97-AF65-F5344CB8AC3E}">
        <p14:creationId xmlns:p14="http://schemas.microsoft.com/office/powerpoint/2010/main" val="54833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B50C5D-B898-D2E0-BB49-480C35494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Fouille lors de la construction du parking st Georges</a:t>
            </a:r>
          </a:p>
        </p:txBody>
      </p:sp>
      <p:pic>
        <p:nvPicPr>
          <p:cNvPr id="5" name="Espace réservé du contenu 4" descr="Une image contenant bâtiment, plein air, Voisinage, fenêtre&#10;&#10;Description générée automatiquement">
            <a:extLst>
              <a:ext uri="{FF2B5EF4-FFF2-40B4-BE49-F238E27FC236}">
                <a16:creationId xmlns:a16="http://schemas.microsoft.com/office/drawing/2014/main" id="{AE133CDD-8DD7-688B-0C70-BE14D15F1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6374" y="2025570"/>
            <a:ext cx="2583646" cy="3435982"/>
          </a:xfrm>
        </p:spPr>
      </p:pic>
    </p:spTree>
    <p:extLst>
      <p:ext uri="{BB962C8B-B14F-4D97-AF65-F5344CB8AC3E}">
        <p14:creationId xmlns:p14="http://schemas.microsoft.com/office/powerpoint/2010/main" val="34507587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1077</Words>
  <Application>Microsoft Macintosh PowerPoint</Application>
  <PresentationFormat>Affichage à l'écran (4:3)</PresentationFormat>
  <Paragraphs>117</Paragraphs>
  <Slides>38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1" baseType="lpstr">
      <vt:lpstr>Arial</vt:lpstr>
      <vt:lpstr>Calibri</vt:lpstr>
      <vt:lpstr>Thème Office</vt:lpstr>
      <vt:lpstr>LUGDUNUM-LYON </vt:lpstr>
      <vt:lpstr>LE NOM LATIN LUGDUNUM </vt:lpstr>
      <vt:lpstr>LA FONDATION DE LA VILLE </vt:lpstr>
      <vt:lpstr>Lyon aujourd’hui.</vt:lpstr>
      <vt:lpstr> PARTONS DE LA VILLE AUJOURD’HUI POUR REMONTER LE TEMPS </vt:lpstr>
      <vt:lpstr>DIFFÉRENTES STRATES</vt:lpstr>
      <vt:lpstr>Extrait d’Asterix et Obélix (Le Papyrus de César)</vt:lpstr>
      <vt:lpstr>Conquête de l’Empire Romain</vt:lpstr>
      <vt:lpstr>CONQUETE DE JULES CESAR  LA GUERRE DES GAULES 58 à 52 av-JC</vt:lpstr>
      <vt:lpstr>I LA CONQUETE DES GAULES PAR CESAR</vt:lpstr>
      <vt:lpstr>LA CONQUETE DES GAULES </vt:lpstr>
      <vt:lpstr>-44 AV. JC : assassinat de CESAR</vt:lpstr>
      <vt:lpstr>Vue aérienne d’une partie de l’ancienne ville romaine</vt:lpstr>
      <vt:lpstr>- 43 av JC :Fondation de LUGDUNUM </vt:lpstr>
      <vt:lpstr>UNE VILLE TRES URBANISÉE</vt:lpstr>
      <vt:lpstr>L’ORGANISATION DE LA VILLE</vt:lpstr>
      <vt:lpstr>UNE VILLE ROMAINE PAR EXCELLENCE une ville de plus en plus urbanisée </vt:lpstr>
      <vt:lpstr>   UNE VILLE DE PLUS EN PLUS PUISSANTE  LA CAPITALE DES GAULES  (ACUQEDUC DU GIER)  ( ( </vt:lpstr>
      <vt:lpstr>LA CAPITALE DES GAULES : POURQUOI?  UNE CAPITALE DU COMMERCE</vt:lpstr>
      <vt:lpstr>AVEC DES ACTIVITÉS ECONOMIQUES VARIÉES</vt:lpstr>
      <vt:lpstr>Transport  et Négoce</vt:lpstr>
      <vt:lpstr>UNE CAPITALE POLITIQUE</vt:lpstr>
      <vt:lpstr> L’amphithéâtre des 3 Gaules  où se réunissent une fois par an les représentants des 60 cités des 3 provinces gauloises</vt:lpstr>
      <vt:lpstr>Présentation PowerPoint</vt:lpstr>
      <vt:lpstr>Représentation du sanctuaire des 3 Gaules à partir des monnaies retrouvées à Lyon</vt:lpstr>
      <vt:lpstr>L’EMPEREUR CLAUDE NÉ EN 10 AV JC , A LUGDUNUM  </vt:lpstr>
      <vt:lpstr>LES TABLES CLAUDIENNES  https://www.youtube.com/watch?v=pNcncGxnKkM </vt:lpstr>
      <vt:lpstr>La Table Claudienne =</vt:lpstr>
      <vt:lpstr>UNE CAPITALE RELIGIEUSE </vt:lpstr>
      <vt:lpstr>Un événement fondateur : le martyr de STE BLANDINE  à l’amphithéâtre des 3  Gaulles</vt:lpstr>
      <vt:lpstr>SEPTIME SEVERE  (buste musée d’Occitanie)</vt:lpstr>
      <vt:lpstr>SEPTIME SEVERE OU LA FIN DE LUGDUNUM</vt:lpstr>
      <vt:lpstr>(REPRESENTATION DANS LES CHRONIQUES DE NUREMBERG)</vt:lpstr>
      <vt:lpstr>AU MOYEN AGE : une ville qui perd de son aura (sauf au niveau religieux)</vt:lpstr>
      <vt:lpstr>Pour info : A Lyon quand on creuse, on trouve des trésors</vt:lpstr>
      <vt:lpstr>Fouilles de la place des Célestins</vt:lpstr>
      <vt:lpstr>Fouilles de la place des Terreaux (1991)</vt:lpstr>
      <vt:lpstr>Fouille lors de la construction du parking st Georges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LUGDUNUM </dc:title>
  <dc:creator>Laurence Lafuma</dc:creator>
  <cp:lastModifiedBy>laurence lafuma</cp:lastModifiedBy>
  <cp:revision>59</cp:revision>
  <dcterms:created xsi:type="dcterms:W3CDTF">2022-06-27T12:43:16Z</dcterms:created>
  <dcterms:modified xsi:type="dcterms:W3CDTF">2026-08-30T13:03:41Z</dcterms:modified>
</cp:coreProperties>
</file>